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256" r:id="rId2"/>
    <p:sldId id="261" r:id="rId3"/>
    <p:sldId id="257" r:id="rId4"/>
    <p:sldId id="258" r:id="rId5"/>
    <p:sldId id="259" r:id="rId6"/>
    <p:sldId id="288" r:id="rId7"/>
    <p:sldId id="289" r:id="rId8"/>
    <p:sldId id="290" r:id="rId9"/>
    <p:sldId id="291" r:id="rId10"/>
    <p:sldId id="292" r:id="rId11"/>
    <p:sldId id="293" r:id="rId12"/>
    <p:sldId id="262" r:id="rId13"/>
    <p:sldId id="263" r:id="rId14"/>
    <p:sldId id="264" r:id="rId15"/>
    <p:sldId id="282" r:id="rId16"/>
    <p:sldId id="294" r:id="rId17"/>
    <p:sldId id="287" r:id="rId18"/>
    <p:sldId id="283" r:id="rId19"/>
    <p:sldId id="265" r:id="rId20"/>
    <p:sldId id="286" r:id="rId21"/>
    <p:sldId id="284" r:id="rId22"/>
    <p:sldId id="285" r:id="rId23"/>
    <p:sldId id="266" r:id="rId24"/>
    <p:sldId id="267" r:id="rId25"/>
    <p:sldId id="268" r:id="rId26"/>
    <p:sldId id="269" r:id="rId27"/>
    <p:sldId id="270" r:id="rId28"/>
    <p:sldId id="271" r:id="rId29"/>
    <p:sldId id="274" r:id="rId30"/>
    <p:sldId id="260" r:id="rId31"/>
    <p:sldId id="275" r:id="rId32"/>
    <p:sldId id="276" r:id="rId33"/>
    <p:sldId id="277" r:id="rId34"/>
    <p:sldId id="278" r:id="rId35"/>
    <p:sldId id="279" r:id="rId36"/>
    <p:sldId id="281" r:id="rId37"/>
    <p:sldId id="28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55"/>
    <p:restoredTop sz="91181"/>
  </p:normalViewPr>
  <p:slideViewPr>
    <p:cSldViewPr snapToGrid="0">
      <p:cViewPr>
        <p:scale>
          <a:sx n="160" d="100"/>
          <a:sy n="160"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42E269-E594-1266-E612-848075C8E9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0196507-8059-975B-47C4-4B340CB129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2855C8-3924-0648-BDB7-45868102A1DE}" type="datetimeFigureOut">
              <a:rPr lang="en-US" smtClean="0"/>
              <a:t>3/28/24</a:t>
            </a:fld>
            <a:endParaRPr lang="en-US"/>
          </a:p>
        </p:txBody>
      </p:sp>
      <p:sp>
        <p:nvSpPr>
          <p:cNvPr id="4" name="Footer Placeholder 3">
            <a:extLst>
              <a:ext uri="{FF2B5EF4-FFF2-40B4-BE49-F238E27FC236}">
                <a16:creationId xmlns:a16="http://schemas.microsoft.com/office/drawing/2014/main" id="{ED80AA3E-6B54-288D-7030-622C10B1CE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6C5D36-C5BB-8533-E505-7982B336FD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DB4CA2-35D3-BD43-BA37-E7CE4E843E05}" type="slidenum">
              <a:rPr lang="en-US" smtClean="0"/>
              <a:t>‹#›</a:t>
            </a:fld>
            <a:endParaRPr lang="en-US"/>
          </a:p>
        </p:txBody>
      </p:sp>
    </p:spTree>
    <p:extLst>
      <p:ext uri="{BB962C8B-B14F-4D97-AF65-F5344CB8AC3E}">
        <p14:creationId xmlns:p14="http://schemas.microsoft.com/office/powerpoint/2010/main" val="28408480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65300-994A-1841-BB2F-19F4EC2C199F}" type="datetimeFigureOut">
              <a:rPr lang="en-US" smtClean="0"/>
              <a:t>3/28/24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7B655-A3B0-4C4F-B638-4E5BF52DB947}" type="slidenum">
              <a:rPr lang="en-US" smtClean="0"/>
              <a:t>‹#›</a:t>
            </a:fld>
            <a:endParaRPr lang="en-US"/>
          </a:p>
        </p:txBody>
      </p:sp>
    </p:spTree>
    <p:extLst>
      <p:ext uri="{BB962C8B-B14F-4D97-AF65-F5344CB8AC3E}">
        <p14:creationId xmlns:p14="http://schemas.microsoft.com/office/powerpoint/2010/main" val="24689522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 Unharvested 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OM1: </a:t>
            </a:r>
            <a:r>
              <a:rPr lang="en-CA" sz="1800" dirty="0">
                <a:solidFill>
                  <a:srgbClr val="211E1E"/>
                </a:solidFill>
                <a:effectLst/>
                <a:latin typeface="AdvOTa40bbbbf"/>
              </a:rPr>
              <a:t>Where tree boles (stems) were debranched and removed, leaving woody debris in place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OM2:</a:t>
            </a:r>
            <a:r>
              <a:rPr lang="en-CA" sz="1800" dirty="0">
                <a:solidFill>
                  <a:srgbClr val="211E1E"/>
                </a:solidFill>
                <a:effectLst/>
                <a:latin typeface="AdvOTa40bbbbf"/>
              </a:rPr>
              <a:t> Where whole trees including branches were removed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OM3: </a:t>
            </a:r>
            <a:r>
              <a:rPr lang="en-CA" sz="1800" dirty="0">
                <a:solidFill>
                  <a:srgbClr val="211E1E"/>
                </a:solidFill>
                <a:effectLst/>
                <a:latin typeface="AdvOTa40bbbbf"/>
              </a:rPr>
              <a:t>Where whole trees were removed and the upper organic layer of forest floor scraped away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solidFill>
                <a:srgbClr val="211E1E"/>
              </a:solidFill>
              <a:effectLst/>
              <a:latin typeface="AdvOTa40bbbbf"/>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solidFill>
                <a:srgbClr val="211E1E"/>
              </a:solidFill>
              <a:effectLst/>
              <a:latin typeface="AdvOTa40bbbb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211E1E"/>
                </a:solidFill>
                <a:effectLst/>
                <a:latin typeface="AdvOTa40bbbbf"/>
              </a:rPr>
              <a:t>Conclusions: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CA" sz="1800" dirty="0">
                <a:solidFill>
                  <a:srgbClr val="211E1E"/>
                </a:solidFill>
                <a:effectLst/>
                <a:latin typeface="AdvOTa40bbbbf"/>
              </a:rPr>
              <a:t>Removal of forest floor (OM3) had the greatest impact on the soil community by nearly all measures. </a:t>
            </a:r>
            <a:endParaRPr lang="en-CA" sz="1200" dirty="0">
              <a:solidFill>
                <a:schemeClr val="tx1"/>
              </a:solidFill>
              <a:effectLst/>
              <a:latin typeface="+mn-lt"/>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CA" sz="1800" dirty="0">
                <a:solidFill>
                  <a:srgbClr val="211E1E"/>
                </a:solidFill>
                <a:effectLst/>
                <a:latin typeface="AdvOTa40bbbbf"/>
              </a:rPr>
              <a:t>The ecozone-specific impacts of harvesting on microbial communities is consistent with the variability in forest productivity reported in other LTSP publications </a:t>
            </a:r>
            <a:endParaRPr lang="en-CA"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CA" sz="1800" dirty="0">
                <a:solidFill>
                  <a:srgbClr val="211E1E"/>
                </a:solidFill>
                <a:effectLst/>
                <a:latin typeface="AdvOTa40bbbbf"/>
              </a:rPr>
              <a:t>Changes resulting from harvesting were relatively minor in comparison to the variability between soil layers and among geographic regions.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CA" sz="1800" dirty="0">
                <a:solidFill>
                  <a:srgbClr val="211E1E"/>
                </a:solidFill>
                <a:effectLst/>
                <a:latin typeface="AdvOTa40bbbbf"/>
              </a:rPr>
              <a:t>However, the relative magnitude of ostensibly unaffected populations may be inflated due to substantial presence of relic DNA in soil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CA" sz="1800" b="1" dirty="0">
                <a:solidFill>
                  <a:srgbClr val="211E1E"/>
                </a:solidFill>
                <a:effectLst/>
                <a:latin typeface="AdvOTa40bbbbf"/>
              </a:rPr>
              <a:t>Limitations: </a:t>
            </a:r>
            <a:r>
              <a:rPr lang="en-CA" sz="1800" dirty="0">
                <a:solidFill>
                  <a:srgbClr val="211E1E"/>
                </a:solidFill>
                <a:effectLst/>
                <a:latin typeface="AdvOTa40bbbbf"/>
              </a:rPr>
              <a:t>Yet, at present, our understanding of the contributions of soil communities to forest productivity and succession is limited. This limited understanding was highlighted in our study by the increased proportion of unclassifiable OTUs in harvested plots. The full extent of the impact of harvesting on soil communities cannot be known until those knowledge gaps are filled. </a:t>
            </a:r>
            <a:endParaRPr lang="en-CA"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3</a:t>
            </a:fld>
            <a:endParaRPr lang="en-US"/>
          </a:p>
        </p:txBody>
      </p:sp>
    </p:spTree>
    <p:extLst>
      <p:ext uri="{BB962C8B-B14F-4D97-AF65-F5344CB8AC3E}">
        <p14:creationId xmlns:p14="http://schemas.microsoft.com/office/powerpoint/2010/main" val="3411371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dirty="0">
                <a:solidFill>
                  <a:srgbClr val="1F2328"/>
                </a:solidFill>
                <a:effectLst/>
                <a:highlight>
                  <a:srgbClr val="FFFFFF"/>
                </a:highlight>
                <a:latin typeface="-apple-system"/>
              </a:rPr>
              <a:t>Figure 2. Heat Map of Soil Classification and Compaction Treatment.</a:t>
            </a:r>
            <a:r>
              <a:rPr lang="en-CA" b="0" i="0" dirty="0">
                <a:solidFill>
                  <a:srgbClr val="1F2328"/>
                </a:solidFill>
                <a:effectLst/>
                <a:highlight>
                  <a:srgbClr val="FFFFFF"/>
                </a:highlight>
                <a:latin typeface="-apple-system"/>
              </a:rPr>
              <a:t>  Aquic </a:t>
            </a:r>
            <a:r>
              <a:rPr lang="en-CA" b="0" i="0" dirty="0" err="1">
                <a:solidFill>
                  <a:srgbClr val="1F2328"/>
                </a:solidFill>
                <a:effectLst/>
                <a:highlight>
                  <a:srgbClr val="FFFFFF"/>
                </a:highlight>
                <a:latin typeface="-apple-system"/>
              </a:rPr>
              <a:t>Glossudalfs</a:t>
            </a:r>
            <a:r>
              <a:rPr lang="en-CA" b="0" i="0" dirty="0">
                <a:solidFill>
                  <a:srgbClr val="1F2328"/>
                </a:solidFill>
                <a:effectLst/>
                <a:highlight>
                  <a:srgbClr val="FFFFFF"/>
                </a:highlight>
                <a:latin typeface="-apple-system"/>
              </a:rPr>
              <a:t>, Mesic </a:t>
            </a:r>
            <a:r>
              <a:rPr lang="en-CA" b="0" i="0" dirty="0" err="1">
                <a:solidFill>
                  <a:srgbClr val="1F2328"/>
                </a:solidFill>
                <a:effectLst/>
                <a:highlight>
                  <a:srgbClr val="FFFFFF"/>
                </a:highlight>
                <a:latin typeface="-apple-system"/>
              </a:rPr>
              <a:t>Ultic</a:t>
            </a:r>
            <a:r>
              <a:rPr lang="en-CA" b="0" i="0" dirty="0">
                <a:solidFill>
                  <a:srgbClr val="1F2328"/>
                </a:solidFill>
                <a:effectLst/>
                <a:highlight>
                  <a:srgbClr val="FFFFFF"/>
                </a:highlight>
                <a:latin typeface="-apple-system"/>
              </a:rPr>
              <a:t> </a:t>
            </a:r>
            <a:r>
              <a:rPr lang="en-CA" b="0" i="0" dirty="0" err="1">
                <a:solidFill>
                  <a:srgbClr val="1F2328"/>
                </a:solidFill>
                <a:effectLst/>
                <a:highlight>
                  <a:srgbClr val="FFFFFF"/>
                </a:highlight>
                <a:latin typeface="-apple-system"/>
              </a:rPr>
              <a:t>Haploxeraifs</a:t>
            </a:r>
            <a:r>
              <a:rPr lang="en-CA" b="0" i="0" dirty="0">
                <a:solidFill>
                  <a:srgbClr val="1F2328"/>
                </a:solidFill>
                <a:effectLst/>
                <a:highlight>
                  <a:srgbClr val="FFFFFF"/>
                </a:highlight>
                <a:latin typeface="-apple-system"/>
              </a:rPr>
              <a:t>, and Orthic </a:t>
            </a:r>
            <a:r>
              <a:rPr lang="en-CA" b="0" i="0" dirty="0" err="1">
                <a:solidFill>
                  <a:srgbClr val="1F2328"/>
                </a:solidFill>
                <a:effectLst/>
                <a:highlight>
                  <a:srgbClr val="FFFFFF"/>
                </a:highlight>
                <a:latin typeface="-apple-system"/>
              </a:rPr>
              <a:t>Humo</a:t>
            </a:r>
            <a:r>
              <a:rPr lang="en-CA" b="0" i="0" dirty="0">
                <a:solidFill>
                  <a:srgbClr val="1F2328"/>
                </a:solidFill>
                <a:effectLst/>
                <a:highlight>
                  <a:srgbClr val="FFFFFF"/>
                </a:highlight>
                <a:latin typeface="-apple-system"/>
              </a:rPr>
              <a:t>-Ferric </a:t>
            </a:r>
            <a:r>
              <a:rPr lang="en-CA" b="0" i="0" dirty="0" err="1">
                <a:solidFill>
                  <a:srgbClr val="1F2328"/>
                </a:solidFill>
                <a:effectLst/>
                <a:highlight>
                  <a:srgbClr val="FFFFFF"/>
                </a:highlight>
                <a:latin typeface="-apple-system"/>
              </a:rPr>
              <a:t>Podzal</a:t>
            </a:r>
            <a:r>
              <a:rPr lang="en-CA" b="0" i="0" dirty="0">
                <a:solidFill>
                  <a:srgbClr val="1F2328"/>
                </a:solidFill>
                <a:effectLst/>
                <a:highlight>
                  <a:srgbClr val="FFFFFF"/>
                </a:highlight>
                <a:latin typeface="-apple-system"/>
              </a:rPr>
              <a:t> correlate most with C0. The remaining soil classifications don't appear to correlate with a particular compaction treatment.</a:t>
            </a:r>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32</a:t>
            </a:fld>
            <a:endParaRPr lang="en-US"/>
          </a:p>
        </p:txBody>
      </p:sp>
    </p:spTree>
    <p:extLst>
      <p:ext uri="{BB962C8B-B14F-4D97-AF65-F5344CB8AC3E}">
        <p14:creationId xmlns:p14="http://schemas.microsoft.com/office/powerpoint/2010/main" val="3755526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1F2328"/>
                </a:solidFill>
                <a:effectLst/>
                <a:highlight>
                  <a:srgbClr val="FFFFFF"/>
                </a:highlight>
                <a:latin typeface="-apple-system"/>
              </a:rPr>
              <a:t>Figure 3. Heat Map of Soil Classification and LTSP Treatment.</a:t>
            </a:r>
            <a:r>
              <a:rPr lang="en-CA" b="0" i="0" dirty="0">
                <a:solidFill>
                  <a:srgbClr val="1F2328"/>
                </a:solidFill>
                <a:effectLst/>
                <a:highlight>
                  <a:srgbClr val="FFFFFF"/>
                </a:highlight>
                <a:latin typeface="-apple-system"/>
              </a:rPr>
              <a:t> The majority of soil classifications appear to correlate most with OM1 and OM2. The exceptions are Mesic </a:t>
            </a:r>
            <a:r>
              <a:rPr lang="en-CA" b="0" i="0" dirty="0" err="1">
                <a:solidFill>
                  <a:srgbClr val="1F2328"/>
                </a:solidFill>
                <a:effectLst/>
                <a:highlight>
                  <a:srgbClr val="FFFFFF"/>
                </a:highlight>
                <a:latin typeface="-apple-system"/>
              </a:rPr>
              <a:t>Ultic</a:t>
            </a:r>
            <a:r>
              <a:rPr lang="en-CA" b="0" i="0" dirty="0">
                <a:solidFill>
                  <a:srgbClr val="1F2328"/>
                </a:solidFill>
                <a:effectLst/>
                <a:highlight>
                  <a:srgbClr val="FFFFFF"/>
                </a:highlight>
                <a:latin typeface="-apple-system"/>
              </a:rPr>
              <a:t> </a:t>
            </a:r>
            <a:r>
              <a:rPr lang="en-CA" b="0" i="0" dirty="0" err="1">
                <a:solidFill>
                  <a:srgbClr val="1F2328"/>
                </a:solidFill>
                <a:effectLst/>
                <a:highlight>
                  <a:srgbClr val="FFFFFF"/>
                </a:highlight>
                <a:latin typeface="-apple-system"/>
              </a:rPr>
              <a:t>Haploxeraifs</a:t>
            </a:r>
            <a:r>
              <a:rPr lang="en-CA" b="0" i="0" dirty="0">
                <a:solidFill>
                  <a:srgbClr val="1F2328"/>
                </a:solidFill>
                <a:effectLst/>
                <a:highlight>
                  <a:srgbClr val="FFFFFF"/>
                </a:highlight>
                <a:latin typeface="-apple-system"/>
              </a:rPr>
              <a:t> (which appears to correlates most with REF) and </a:t>
            </a:r>
            <a:r>
              <a:rPr lang="en-CA" b="0" i="0" dirty="0" err="1">
                <a:solidFill>
                  <a:srgbClr val="1F2328"/>
                </a:solidFill>
                <a:effectLst/>
                <a:highlight>
                  <a:srgbClr val="FFFFFF"/>
                </a:highlight>
                <a:latin typeface="-apple-system"/>
              </a:rPr>
              <a:t>Gleyed</a:t>
            </a:r>
            <a:r>
              <a:rPr lang="en-CA" b="0" i="0" dirty="0">
                <a:solidFill>
                  <a:srgbClr val="1F2328"/>
                </a:solidFill>
                <a:effectLst/>
                <a:highlight>
                  <a:srgbClr val="FFFFFF"/>
                </a:highlight>
                <a:latin typeface="-apple-system"/>
              </a:rPr>
              <a:t> Dystric </a:t>
            </a:r>
            <a:r>
              <a:rPr lang="en-CA" b="0" i="0" dirty="0" err="1">
                <a:solidFill>
                  <a:srgbClr val="1F2328"/>
                </a:solidFill>
                <a:effectLst/>
                <a:highlight>
                  <a:srgbClr val="FFFFFF"/>
                </a:highlight>
                <a:latin typeface="-apple-system"/>
              </a:rPr>
              <a:t>Brunisol</a:t>
            </a:r>
            <a:r>
              <a:rPr lang="en-CA" b="0" i="0" dirty="0">
                <a:solidFill>
                  <a:srgbClr val="1F2328"/>
                </a:solidFill>
                <a:effectLst/>
                <a:highlight>
                  <a:srgbClr val="FFFFFF"/>
                </a:highlight>
                <a:latin typeface="-apple-system"/>
              </a:rPr>
              <a:t> (which doesn't appear to have any correlation).</a:t>
            </a:r>
          </a:p>
          <a:p>
            <a:br>
              <a:rPr lang="en-CA" dirty="0"/>
            </a:br>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33</a:t>
            </a:fld>
            <a:endParaRPr lang="en-US"/>
          </a:p>
        </p:txBody>
      </p:sp>
    </p:spTree>
    <p:extLst>
      <p:ext uri="{BB962C8B-B14F-4D97-AF65-F5344CB8AC3E}">
        <p14:creationId xmlns:p14="http://schemas.microsoft.com/office/powerpoint/2010/main" val="423100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dirty="0">
                <a:solidFill>
                  <a:srgbClr val="1F2328"/>
                </a:solidFill>
                <a:effectLst/>
                <a:highlight>
                  <a:srgbClr val="FFFFFF"/>
                </a:highlight>
                <a:latin typeface="-apple-system"/>
              </a:rPr>
              <a:t>Figure 4. Heat Map of Soil Classification and </a:t>
            </a:r>
            <a:r>
              <a:rPr lang="en-CA" b="1" i="0" dirty="0" err="1">
                <a:solidFill>
                  <a:srgbClr val="1F2328"/>
                </a:solidFill>
                <a:effectLst/>
                <a:highlight>
                  <a:srgbClr val="FFFFFF"/>
                </a:highlight>
                <a:latin typeface="-apple-system"/>
              </a:rPr>
              <a:t>pH.</a:t>
            </a:r>
            <a:r>
              <a:rPr lang="en-CA" b="0" i="0" dirty="0">
                <a:solidFill>
                  <a:srgbClr val="1F2328"/>
                </a:solidFill>
                <a:effectLst/>
                <a:highlight>
                  <a:srgbClr val="FFFFFF"/>
                </a:highlight>
                <a:latin typeface="-apple-system"/>
              </a:rPr>
              <a:t> Aquic </a:t>
            </a:r>
            <a:r>
              <a:rPr lang="en-CA" b="0" i="0" dirty="0" err="1">
                <a:solidFill>
                  <a:srgbClr val="1F2328"/>
                </a:solidFill>
                <a:effectLst/>
                <a:highlight>
                  <a:srgbClr val="FFFFFF"/>
                </a:highlight>
                <a:latin typeface="-apple-system"/>
              </a:rPr>
              <a:t>Glossudalfs</a:t>
            </a:r>
            <a:r>
              <a:rPr lang="en-CA" b="0" i="0" dirty="0">
                <a:solidFill>
                  <a:srgbClr val="1F2328"/>
                </a:solidFill>
                <a:effectLst/>
                <a:highlight>
                  <a:srgbClr val="FFFFFF"/>
                </a:highlight>
                <a:latin typeface="-apple-system"/>
              </a:rPr>
              <a:t>, </a:t>
            </a:r>
            <a:r>
              <a:rPr lang="en-CA" b="0" i="0" dirty="0" err="1">
                <a:solidFill>
                  <a:srgbClr val="1F2328"/>
                </a:solidFill>
                <a:effectLst/>
                <a:highlight>
                  <a:srgbClr val="FFFFFF"/>
                </a:highlight>
                <a:latin typeface="-apple-system"/>
              </a:rPr>
              <a:t>Gleyed</a:t>
            </a:r>
            <a:r>
              <a:rPr lang="en-CA" b="0" i="0" dirty="0">
                <a:solidFill>
                  <a:srgbClr val="1F2328"/>
                </a:solidFill>
                <a:effectLst/>
                <a:highlight>
                  <a:srgbClr val="FFFFFF"/>
                </a:highlight>
                <a:latin typeface="-apple-system"/>
              </a:rPr>
              <a:t> Eluviated Dystric </a:t>
            </a:r>
            <a:r>
              <a:rPr lang="en-CA" b="0" i="0" dirty="0" err="1">
                <a:solidFill>
                  <a:srgbClr val="1F2328"/>
                </a:solidFill>
                <a:effectLst/>
                <a:highlight>
                  <a:srgbClr val="FFFFFF"/>
                </a:highlight>
                <a:latin typeface="-apple-system"/>
              </a:rPr>
              <a:t>Brunisol</a:t>
            </a:r>
            <a:r>
              <a:rPr lang="en-CA" b="0" i="0" dirty="0">
                <a:solidFill>
                  <a:srgbClr val="1F2328"/>
                </a:solidFill>
                <a:effectLst/>
                <a:highlight>
                  <a:srgbClr val="FFFFFF"/>
                </a:highlight>
                <a:latin typeface="-apple-system"/>
              </a:rPr>
              <a:t>, and Orthic </a:t>
            </a:r>
            <a:r>
              <a:rPr lang="en-CA" b="0" i="0" dirty="0" err="1">
                <a:solidFill>
                  <a:srgbClr val="1F2328"/>
                </a:solidFill>
                <a:effectLst/>
                <a:highlight>
                  <a:srgbClr val="FFFFFF"/>
                </a:highlight>
                <a:latin typeface="-apple-system"/>
              </a:rPr>
              <a:t>Humo</a:t>
            </a:r>
            <a:r>
              <a:rPr lang="en-CA" b="0" i="0" dirty="0">
                <a:solidFill>
                  <a:srgbClr val="1F2328"/>
                </a:solidFill>
                <a:effectLst/>
                <a:highlight>
                  <a:srgbClr val="FFFFFF"/>
                </a:highlight>
                <a:latin typeface="-apple-system"/>
              </a:rPr>
              <a:t>-Ferric Podzol are most correlated with a pH of 5. </a:t>
            </a:r>
            <a:r>
              <a:rPr lang="en-CA" b="0" i="0" dirty="0" err="1">
                <a:solidFill>
                  <a:srgbClr val="1F2328"/>
                </a:solidFill>
                <a:effectLst/>
                <a:highlight>
                  <a:srgbClr val="FFFFFF"/>
                </a:highlight>
                <a:latin typeface="-apple-system"/>
              </a:rPr>
              <a:t>Brunisolic</a:t>
            </a:r>
            <a:r>
              <a:rPr lang="en-CA" b="0" i="0" dirty="0">
                <a:solidFill>
                  <a:srgbClr val="1F2328"/>
                </a:solidFill>
                <a:effectLst/>
                <a:highlight>
                  <a:srgbClr val="FFFFFF"/>
                </a:highlight>
                <a:latin typeface="-apple-system"/>
              </a:rPr>
              <a:t> Gray </a:t>
            </a:r>
            <a:r>
              <a:rPr lang="en-CA" b="0" i="0" dirty="0" err="1">
                <a:solidFill>
                  <a:srgbClr val="1F2328"/>
                </a:solidFill>
                <a:effectLst/>
                <a:highlight>
                  <a:srgbClr val="FFFFFF"/>
                </a:highlight>
                <a:latin typeface="-apple-system"/>
              </a:rPr>
              <a:t>Luvisol</a:t>
            </a:r>
            <a:r>
              <a:rPr lang="en-CA" b="0" i="0" dirty="0">
                <a:solidFill>
                  <a:srgbClr val="1F2328"/>
                </a:solidFill>
                <a:effectLst/>
                <a:highlight>
                  <a:srgbClr val="FFFFFF"/>
                </a:highlight>
                <a:latin typeface="-apple-system"/>
              </a:rPr>
              <a:t>, </a:t>
            </a:r>
            <a:r>
              <a:rPr lang="en-CA" b="0" i="0" dirty="0" err="1">
                <a:solidFill>
                  <a:srgbClr val="1F2328"/>
                </a:solidFill>
                <a:effectLst/>
                <a:highlight>
                  <a:srgbClr val="FFFFFF"/>
                </a:highlight>
                <a:latin typeface="-apple-system"/>
              </a:rPr>
              <a:t>Gleyed</a:t>
            </a:r>
            <a:r>
              <a:rPr lang="en-CA" b="0" i="0" dirty="0">
                <a:solidFill>
                  <a:srgbClr val="1F2328"/>
                </a:solidFill>
                <a:effectLst/>
                <a:highlight>
                  <a:srgbClr val="FFFFFF"/>
                </a:highlight>
                <a:latin typeface="-apple-system"/>
              </a:rPr>
              <a:t> Gray </a:t>
            </a:r>
            <a:r>
              <a:rPr lang="en-CA" b="0" i="0" dirty="0" err="1">
                <a:solidFill>
                  <a:srgbClr val="1F2328"/>
                </a:solidFill>
                <a:effectLst/>
                <a:highlight>
                  <a:srgbClr val="FFFFFF"/>
                </a:highlight>
                <a:latin typeface="-apple-system"/>
              </a:rPr>
              <a:t>Luvisol</a:t>
            </a:r>
            <a:r>
              <a:rPr lang="en-CA" b="0" i="0" dirty="0">
                <a:solidFill>
                  <a:srgbClr val="1F2328"/>
                </a:solidFill>
                <a:effectLst/>
                <a:highlight>
                  <a:srgbClr val="FFFFFF"/>
                </a:highlight>
                <a:latin typeface="-apple-system"/>
              </a:rPr>
              <a:t>, Mesic </a:t>
            </a:r>
            <a:r>
              <a:rPr lang="en-CA" b="0" i="0" dirty="0" err="1">
                <a:solidFill>
                  <a:srgbClr val="1F2328"/>
                </a:solidFill>
                <a:effectLst/>
                <a:highlight>
                  <a:srgbClr val="FFFFFF"/>
                </a:highlight>
                <a:latin typeface="-apple-system"/>
              </a:rPr>
              <a:t>Ultic</a:t>
            </a:r>
            <a:r>
              <a:rPr lang="en-CA" b="0" i="0" dirty="0">
                <a:solidFill>
                  <a:srgbClr val="1F2328"/>
                </a:solidFill>
                <a:effectLst/>
                <a:highlight>
                  <a:srgbClr val="FFFFFF"/>
                </a:highlight>
                <a:latin typeface="-apple-system"/>
              </a:rPr>
              <a:t> </a:t>
            </a:r>
            <a:r>
              <a:rPr lang="en-CA" b="0" i="0" dirty="0" err="1">
                <a:solidFill>
                  <a:srgbClr val="1F2328"/>
                </a:solidFill>
                <a:effectLst/>
                <a:highlight>
                  <a:srgbClr val="FFFFFF"/>
                </a:highlight>
                <a:latin typeface="-apple-system"/>
              </a:rPr>
              <a:t>Haploseralfs</a:t>
            </a:r>
            <a:r>
              <a:rPr lang="en-CA" b="0" i="0" dirty="0">
                <a:solidFill>
                  <a:srgbClr val="1F2328"/>
                </a:solidFill>
                <a:effectLst/>
                <a:highlight>
                  <a:srgbClr val="FFFFFF"/>
                </a:highlight>
                <a:latin typeface="-apple-system"/>
              </a:rPr>
              <a:t>, Orthic Dystric </a:t>
            </a:r>
            <a:r>
              <a:rPr lang="en-CA" b="0" i="0" dirty="0" err="1">
                <a:solidFill>
                  <a:srgbClr val="1F2328"/>
                </a:solidFill>
                <a:effectLst/>
                <a:highlight>
                  <a:srgbClr val="FFFFFF"/>
                </a:highlight>
                <a:latin typeface="-apple-system"/>
              </a:rPr>
              <a:t>Brunisol</a:t>
            </a:r>
            <a:r>
              <a:rPr lang="en-CA" b="0" i="0" dirty="0">
                <a:solidFill>
                  <a:srgbClr val="1F2328"/>
                </a:solidFill>
                <a:effectLst/>
                <a:highlight>
                  <a:srgbClr val="FFFFFF"/>
                </a:highlight>
                <a:latin typeface="-apple-system"/>
              </a:rPr>
              <a:t>, and Orthic Gray </a:t>
            </a:r>
            <a:r>
              <a:rPr lang="en-CA" b="0" i="0" dirty="0" err="1">
                <a:solidFill>
                  <a:srgbClr val="1F2328"/>
                </a:solidFill>
                <a:effectLst/>
                <a:highlight>
                  <a:srgbClr val="FFFFFF"/>
                </a:highlight>
                <a:latin typeface="-apple-system"/>
              </a:rPr>
              <a:t>Luvisol</a:t>
            </a:r>
            <a:r>
              <a:rPr lang="en-CA" b="0" i="0" dirty="0">
                <a:solidFill>
                  <a:srgbClr val="1F2328"/>
                </a:solidFill>
                <a:effectLst/>
                <a:highlight>
                  <a:srgbClr val="FFFFFF"/>
                </a:highlight>
                <a:latin typeface="-apple-system"/>
              </a:rPr>
              <a:t> are most correlated with a pH of 6. </a:t>
            </a:r>
            <a:r>
              <a:rPr lang="en-CA" b="0" i="0" dirty="0" err="1">
                <a:solidFill>
                  <a:srgbClr val="1F2328"/>
                </a:solidFill>
                <a:effectLst/>
                <a:highlight>
                  <a:srgbClr val="FFFFFF"/>
                </a:highlight>
                <a:latin typeface="-apple-system"/>
              </a:rPr>
              <a:t>Gleyed</a:t>
            </a:r>
            <a:r>
              <a:rPr lang="en-CA" b="0" i="0" dirty="0">
                <a:solidFill>
                  <a:srgbClr val="1F2328"/>
                </a:solidFill>
                <a:effectLst/>
                <a:highlight>
                  <a:srgbClr val="FFFFFF"/>
                </a:highlight>
                <a:latin typeface="-apple-system"/>
              </a:rPr>
              <a:t> Dystric </a:t>
            </a:r>
            <a:r>
              <a:rPr lang="en-CA" b="0" i="0" dirty="0" err="1">
                <a:solidFill>
                  <a:srgbClr val="1F2328"/>
                </a:solidFill>
                <a:effectLst/>
                <a:highlight>
                  <a:srgbClr val="FFFFFF"/>
                </a:highlight>
                <a:latin typeface="-apple-system"/>
              </a:rPr>
              <a:t>Brunisol</a:t>
            </a:r>
            <a:r>
              <a:rPr lang="en-CA" b="0" i="0" dirty="0">
                <a:solidFill>
                  <a:srgbClr val="1F2328"/>
                </a:solidFill>
                <a:effectLst/>
                <a:highlight>
                  <a:srgbClr val="FFFFFF"/>
                </a:highlight>
                <a:latin typeface="-apple-system"/>
              </a:rPr>
              <a:t> does not appear to be correlated with a specific </a:t>
            </a:r>
            <a:r>
              <a:rPr lang="en-CA" b="0" i="0" dirty="0" err="1">
                <a:solidFill>
                  <a:srgbClr val="1F2328"/>
                </a:solidFill>
                <a:effectLst/>
                <a:highlight>
                  <a:srgbClr val="FFFFFF"/>
                </a:highlight>
                <a:latin typeface="-apple-system"/>
              </a:rPr>
              <a:t>pH.</a:t>
            </a:r>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34</a:t>
            </a:fld>
            <a:endParaRPr lang="en-US"/>
          </a:p>
        </p:txBody>
      </p:sp>
    </p:spTree>
    <p:extLst>
      <p:ext uri="{BB962C8B-B14F-4D97-AF65-F5344CB8AC3E}">
        <p14:creationId xmlns:p14="http://schemas.microsoft.com/office/powerpoint/2010/main" val="104104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dirty="0">
                <a:solidFill>
                  <a:srgbClr val="1F2328"/>
                </a:solidFill>
                <a:effectLst/>
                <a:highlight>
                  <a:srgbClr val="FFFFFF"/>
                </a:highlight>
                <a:latin typeface="-apple-system"/>
              </a:rPr>
              <a:t>Figure 5. Heat Map of Soil Classification and Tree Cover.</a:t>
            </a:r>
            <a:r>
              <a:rPr lang="en-CA" b="0" i="0" dirty="0">
                <a:solidFill>
                  <a:srgbClr val="1F2328"/>
                </a:solidFill>
                <a:effectLst/>
                <a:highlight>
                  <a:srgbClr val="FFFFFF"/>
                </a:highlight>
                <a:latin typeface="-apple-system"/>
              </a:rPr>
              <a:t> The highest correlations occur between Aquic </a:t>
            </a:r>
            <a:r>
              <a:rPr lang="en-CA" b="0" i="0" dirty="0" err="1">
                <a:solidFill>
                  <a:srgbClr val="1F2328"/>
                </a:solidFill>
                <a:effectLst/>
                <a:highlight>
                  <a:srgbClr val="FFFFFF"/>
                </a:highlight>
                <a:latin typeface="-apple-system"/>
              </a:rPr>
              <a:t>Glossudalfs</a:t>
            </a:r>
            <a:r>
              <a:rPr lang="en-CA" b="0" i="0" dirty="0">
                <a:solidFill>
                  <a:srgbClr val="1F2328"/>
                </a:solidFill>
                <a:effectLst/>
                <a:highlight>
                  <a:srgbClr val="FFFFFF"/>
                </a:highlight>
                <a:latin typeface="-apple-system"/>
              </a:rPr>
              <a:t> with Yaupon, Wax Myrtle, Sweetgum, Oaks, Loblolly Pine, and Beautyberry; and </a:t>
            </a:r>
            <a:r>
              <a:rPr lang="en-CA" b="0" i="0" dirty="0" err="1">
                <a:solidFill>
                  <a:srgbClr val="1F2328"/>
                </a:solidFill>
                <a:effectLst/>
                <a:highlight>
                  <a:srgbClr val="FFFFFF"/>
                </a:highlight>
                <a:latin typeface="-apple-system"/>
              </a:rPr>
              <a:t>Brunisolic</a:t>
            </a:r>
            <a:r>
              <a:rPr lang="en-CA" b="0" i="0" dirty="0">
                <a:solidFill>
                  <a:srgbClr val="1F2328"/>
                </a:solidFill>
                <a:effectLst/>
                <a:highlight>
                  <a:srgbClr val="FFFFFF"/>
                </a:highlight>
                <a:latin typeface="-apple-system"/>
              </a:rPr>
              <a:t> Gray </a:t>
            </a:r>
            <a:r>
              <a:rPr lang="en-CA" b="0" i="0" dirty="0" err="1">
                <a:solidFill>
                  <a:srgbClr val="1F2328"/>
                </a:solidFill>
                <a:effectLst/>
                <a:highlight>
                  <a:srgbClr val="FFFFFF"/>
                </a:highlight>
                <a:latin typeface="-apple-system"/>
              </a:rPr>
              <a:t>Luvisol</a:t>
            </a:r>
            <a:r>
              <a:rPr lang="en-CA" b="0" i="0" dirty="0">
                <a:solidFill>
                  <a:srgbClr val="1F2328"/>
                </a:solidFill>
                <a:effectLst/>
                <a:highlight>
                  <a:srgbClr val="FFFFFF"/>
                </a:highlight>
                <a:latin typeface="-apple-system"/>
              </a:rPr>
              <a:t> with Douglas Fir. Interestingly, </a:t>
            </a:r>
            <a:r>
              <a:rPr lang="en-CA" b="0" i="0" dirty="0" err="1">
                <a:solidFill>
                  <a:srgbClr val="1F2328"/>
                </a:solidFill>
                <a:effectLst/>
                <a:highlight>
                  <a:srgbClr val="FFFFFF"/>
                </a:highlight>
                <a:latin typeface="-apple-system"/>
              </a:rPr>
              <a:t>Gleyed</a:t>
            </a:r>
            <a:r>
              <a:rPr lang="en-CA" b="0" i="0" dirty="0">
                <a:solidFill>
                  <a:srgbClr val="1F2328"/>
                </a:solidFill>
                <a:effectLst/>
                <a:highlight>
                  <a:srgbClr val="FFFFFF"/>
                </a:highlight>
                <a:latin typeface="-apple-system"/>
              </a:rPr>
              <a:t> Dystric </a:t>
            </a:r>
            <a:r>
              <a:rPr lang="en-CA" b="0" i="0" dirty="0" err="1">
                <a:solidFill>
                  <a:srgbClr val="1F2328"/>
                </a:solidFill>
                <a:effectLst/>
                <a:highlight>
                  <a:srgbClr val="FFFFFF"/>
                </a:highlight>
                <a:latin typeface="-apple-system"/>
              </a:rPr>
              <a:t>Brunisol</a:t>
            </a:r>
            <a:r>
              <a:rPr lang="en-CA" b="0" i="0" dirty="0">
                <a:solidFill>
                  <a:srgbClr val="1F2328"/>
                </a:solidFill>
                <a:effectLst/>
                <a:highlight>
                  <a:srgbClr val="FFFFFF"/>
                </a:highlight>
                <a:latin typeface="-apple-system"/>
              </a:rPr>
              <a:t> is only correlated with Black Spruce—other soil classifications are correlated with multiple tree covers.</a:t>
            </a:r>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35</a:t>
            </a:fld>
            <a:endParaRPr lang="en-US"/>
          </a:p>
        </p:txBody>
      </p:sp>
    </p:spTree>
    <p:extLst>
      <p:ext uri="{BB962C8B-B14F-4D97-AF65-F5344CB8AC3E}">
        <p14:creationId xmlns:p14="http://schemas.microsoft.com/office/powerpoint/2010/main" val="956957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Past publications in UJEMI:</a:t>
            </a:r>
          </a:p>
          <a:p>
            <a:endParaRPr lang="en-CA" sz="1800" b="0" i="0" u="none" strike="noStrike" dirty="0">
              <a:solidFill>
                <a:srgbClr val="000000"/>
              </a:solidFill>
              <a:effectLst/>
              <a:latin typeface="Times New Roman" panose="02020603050405020304" pitchFamily="18" charset="0"/>
            </a:endParaRPr>
          </a:p>
          <a:p>
            <a:r>
              <a:rPr lang="en-CA" sz="1800" b="0" i="0" u="none" strike="noStrike" dirty="0">
                <a:solidFill>
                  <a:srgbClr val="000000"/>
                </a:solidFill>
                <a:effectLst/>
                <a:latin typeface="Times New Roman" panose="02020603050405020304" pitchFamily="18" charset="0"/>
              </a:rPr>
              <a:t>Past publications in the Undergraduate Journal of Experimental Microbiology and Immunology (UJEMI) that have used this dataset have primarily explored the relationships between abiotic soil factors and treatments related to soil microbial diversity (</a:t>
            </a:r>
            <a:r>
              <a:rPr lang="en-CA" sz="1800" b="0" i="0" u="none" strike="noStrike" dirty="0">
                <a:solidFill>
                  <a:srgbClr val="000000"/>
                </a:solidFill>
                <a:effectLst/>
                <a:highlight>
                  <a:srgbClr val="FFFFFF"/>
                </a:highlight>
                <a:latin typeface="Times New Roman" panose="02020603050405020304" pitchFamily="18" charset="0"/>
              </a:rPr>
              <a:t>11-15)</a:t>
            </a:r>
            <a:r>
              <a:rPr lang="en-CA" sz="1800" b="0" i="0" u="none" strike="noStrike" dirty="0">
                <a:solidFill>
                  <a:srgbClr val="000000"/>
                </a:solidFill>
                <a:effectLst/>
                <a:latin typeface="Times New Roman" panose="02020603050405020304" pitchFamily="18" charset="0"/>
              </a:rPr>
              <a:t>. Some abiotic factors investigated included soil moisture, pH and soil acidity (11-15). Furthermore, the majority have only looked at the British Columbia sampling sites, specifically the Interior Douglas-fir region. These publications have also found weak and inconsistent relationships between soil abiotic factors, organic removal intensity and soil properties at reforested sites in relation to microbial diversity. </a:t>
            </a:r>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4</a:t>
            </a:fld>
            <a:endParaRPr lang="en-US"/>
          </a:p>
        </p:txBody>
      </p:sp>
    </p:spTree>
    <p:extLst>
      <p:ext uri="{BB962C8B-B14F-4D97-AF65-F5344CB8AC3E}">
        <p14:creationId xmlns:p14="http://schemas.microsoft.com/office/powerpoint/2010/main" val="670791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by Ecozone and Harvesting Treatment</a:t>
            </a:r>
          </a:p>
        </p:txBody>
      </p:sp>
      <p:sp>
        <p:nvSpPr>
          <p:cNvPr id="4" name="Slide Number Placeholder 3"/>
          <p:cNvSpPr>
            <a:spLocks noGrp="1"/>
          </p:cNvSpPr>
          <p:nvPr>
            <p:ph type="sldNum" sz="quarter" idx="5"/>
          </p:nvPr>
        </p:nvSpPr>
        <p:spPr/>
        <p:txBody>
          <a:bodyPr/>
          <a:lstStyle/>
          <a:p>
            <a:fld id="{1F67B655-A3B0-4C4F-B638-4E5BF52DB947}" type="slidenum">
              <a:rPr lang="en-US" smtClean="0"/>
              <a:t>5</a:t>
            </a:fld>
            <a:endParaRPr lang="en-US"/>
          </a:p>
        </p:txBody>
      </p:sp>
    </p:spTree>
    <p:extLst>
      <p:ext uri="{BB962C8B-B14F-4D97-AF65-F5344CB8AC3E}">
        <p14:creationId xmlns:p14="http://schemas.microsoft.com/office/powerpoint/2010/main" val="21207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1F2328"/>
                </a:solidFill>
                <a:effectLst/>
                <a:highlight>
                  <a:srgbClr val="FFFFFF"/>
                </a:highlight>
                <a:latin typeface="-apple-system"/>
              </a:rPr>
              <a:t>Visually we can see that the box plots for soil type phylogenetic diversity have some variability in phylogenetic diversity, most notably the group "Orthic Gray </a:t>
            </a:r>
            <a:r>
              <a:rPr lang="en-CA" b="0" i="0" dirty="0" err="1">
                <a:solidFill>
                  <a:srgbClr val="1F2328"/>
                </a:solidFill>
                <a:effectLst/>
                <a:highlight>
                  <a:srgbClr val="FFFFFF"/>
                </a:highlight>
                <a:latin typeface="-apple-system"/>
              </a:rPr>
              <a:t>Luvisol</a:t>
            </a:r>
            <a:r>
              <a:rPr lang="en-CA" b="0" i="0" dirty="0">
                <a:solidFill>
                  <a:srgbClr val="1F2328"/>
                </a:solidFill>
                <a:effectLst/>
                <a:highlight>
                  <a:srgbClr val="FFFFFF"/>
                </a:highlight>
                <a:latin typeface="-apple-system"/>
              </a:rPr>
              <a:t>, </a:t>
            </a:r>
            <a:r>
              <a:rPr lang="en-CA" b="0" i="0" dirty="0" err="1">
                <a:solidFill>
                  <a:srgbClr val="1F2328"/>
                </a:solidFill>
                <a:effectLst/>
                <a:highlight>
                  <a:srgbClr val="FFFFFF"/>
                </a:highlight>
                <a:latin typeface="-apple-system"/>
              </a:rPr>
              <a:t>Gleyed</a:t>
            </a:r>
            <a:r>
              <a:rPr lang="en-CA" b="0" i="0" dirty="0">
                <a:solidFill>
                  <a:srgbClr val="1F2328"/>
                </a:solidFill>
                <a:effectLst/>
                <a:highlight>
                  <a:srgbClr val="FFFFFF"/>
                </a:highlight>
                <a:latin typeface="-apple-system"/>
              </a:rPr>
              <a:t> Gray </a:t>
            </a:r>
            <a:r>
              <a:rPr lang="en-CA" b="0" i="0" dirty="0" err="1">
                <a:solidFill>
                  <a:srgbClr val="1F2328"/>
                </a:solidFill>
                <a:effectLst/>
                <a:highlight>
                  <a:srgbClr val="FFFFFF"/>
                </a:highlight>
                <a:latin typeface="-apple-system"/>
              </a:rPr>
              <a:t>Luvisol</a:t>
            </a:r>
            <a:r>
              <a:rPr lang="en-CA" b="0" i="0" dirty="0">
                <a:solidFill>
                  <a:srgbClr val="1F2328"/>
                </a:solidFill>
                <a:effectLst/>
                <a:highlight>
                  <a:srgbClr val="FFFFFF"/>
                </a:highlight>
                <a:latin typeface="-apple-system"/>
              </a:rPr>
              <a:t>". However we need to do statistical analysis to see if this difference is significant.</a:t>
            </a:r>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12</a:t>
            </a:fld>
            <a:endParaRPr lang="en-US"/>
          </a:p>
        </p:txBody>
      </p:sp>
    </p:spTree>
    <p:extLst>
      <p:ext uri="{BB962C8B-B14F-4D97-AF65-F5344CB8AC3E}">
        <p14:creationId xmlns:p14="http://schemas.microsoft.com/office/powerpoint/2010/main" val="3731257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1F2328"/>
                </a:solidFill>
                <a:effectLst/>
                <a:highlight>
                  <a:srgbClr val="FFFFFF"/>
                </a:highlight>
                <a:latin typeface="-apple-system"/>
              </a:rPr>
              <a:t>Visually we can see that the box plots for compaction treatment phylogenetic diversity have very little difference in their median values. However we need to do statistical analysis to check if there might be any significant difference.</a:t>
            </a:r>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13</a:t>
            </a:fld>
            <a:endParaRPr lang="en-US"/>
          </a:p>
        </p:txBody>
      </p:sp>
    </p:spTree>
    <p:extLst>
      <p:ext uri="{BB962C8B-B14F-4D97-AF65-F5344CB8AC3E}">
        <p14:creationId xmlns:p14="http://schemas.microsoft.com/office/powerpoint/2010/main" val="2702254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Bray-Curtis (Richness and Abundance/Evenness)</a:t>
            </a:r>
          </a:p>
          <a:p>
            <a:endParaRPr lang="en-US" dirty="0"/>
          </a:p>
          <a:p>
            <a:r>
              <a:rPr lang="en-US" dirty="0"/>
              <a:t>3 distinct groups:</a:t>
            </a:r>
          </a:p>
          <a:p>
            <a:pPr marL="228600" indent="-228600">
              <a:buAutoNum type="arabicParenR"/>
            </a:pPr>
            <a:r>
              <a:rPr lang="en-US" dirty="0"/>
              <a:t>Aquic </a:t>
            </a:r>
            <a:r>
              <a:rPr lang="en-US" dirty="0" err="1"/>
              <a:t>Glossudalfs</a:t>
            </a:r>
            <a:endParaRPr lang="en-US" dirty="0"/>
          </a:p>
          <a:p>
            <a:pPr marL="228600" indent="-228600">
              <a:buAutoNum type="arabicParenR"/>
            </a:pPr>
            <a:r>
              <a:rPr lang="en-US" dirty="0" err="1"/>
              <a:t>Brunisolic</a:t>
            </a:r>
            <a:r>
              <a:rPr lang="en-US" dirty="0"/>
              <a:t> Gray </a:t>
            </a:r>
            <a:r>
              <a:rPr lang="en-US" dirty="0" err="1"/>
              <a:t>Luvisol</a:t>
            </a:r>
            <a:r>
              <a:rPr lang="en-US" dirty="0"/>
              <a:t>, </a:t>
            </a:r>
            <a:r>
              <a:rPr lang="en-US" dirty="0" err="1"/>
              <a:t>Orthis</a:t>
            </a:r>
            <a:r>
              <a:rPr lang="en-US" dirty="0"/>
              <a:t> Gray </a:t>
            </a:r>
            <a:r>
              <a:rPr lang="en-US" dirty="0" err="1"/>
              <a:t>Luvisol</a:t>
            </a:r>
            <a:r>
              <a:rPr lang="en-US" dirty="0"/>
              <a:t>, </a:t>
            </a:r>
            <a:r>
              <a:rPr lang="en-US" dirty="0" err="1"/>
              <a:t>Gleyed</a:t>
            </a:r>
            <a:r>
              <a:rPr lang="en-US" dirty="0"/>
              <a:t> Gray </a:t>
            </a:r>
            <a:r>
              <a:rPr lang="en-US" dirty="0" err="1"/>
              <a:t>Luvisol</a:t>
            </a:r>
            <a:endParaRPr lang="en-US" dirty="0"/>
          </a:p>
          <a:p>
            <a:pPr marL="228600" indent="-228600">
              <a:buAutoNum type="arabicParenR"/>
            </a:pPr>
            <a:r>
              <a:rPr lang="en-US" dirty="0"/>
              <a:t>The Rest</a:t>
            </a:r>
          </a:p>
          <a:p>
            <a:pPr marL="228600" indent="-228600">
              <a:buAutoNum type="arabicParenR"/>
            </a:pPr>
            <a:endParaRPr lang="en-US" dirty="0"/>
          </a:p>
          <a:p>
            <a:pPr algn="l">
              <a:buFont typeface="Arial" panose="020B0604020202020204" pitchFamily="34" charset="0"/>
              <a:buChar char="•"/>
            </a:pPr>
            <a:r>
              <a:rPr lang="en-CA" b="0" i="0" dirty="0">
                <a:solidFill>
                  <a:srgbClr val="1F2328"/>
                </a:solidFill>
                <a:effectLst/>
                <a:highlight>
                  <a:srgbClr val="FFFFFF"/>
                </a:highlight>
                <a:latin typeface="-apple-system"/>
              </a:rPr>
              <a:t>Soil Classification "Aquic </a:t>
            </a:r>
            <a:r>
              <a:rPr lang="en-CA" b="0" i="0" dirty="0" err="1">
                <a:solidFill>
                  <a:srgbClr val="1F2328"/>
                </a:solidFill>
                <a:effectLst/>
                <a:highlight>
                  <a:srgbClr val="FFFFFF"/>
                </a:highlight>
                <a:latin typeface="-apple-system"/>
              </a:rPr>
              <a:t>Glossudalfs</a:t>
            </a:r>
            <a:r>
              <a:rPr lang="en-CA" b="0" i="0" dirty="0">
                <a:solidFill>
                  <a:srgbClr val="1F2328"/>
                </a:solidFill>
                <a:effectLst/>
                <a:highlight>
                  <a:srgbClr val="FFFFFF"/>
                </a:highlight>
                <a:latin typeface="-apple-system"/>
              </a:rPr>
              <a:t>" has microbial communities that are different from the other groups.</a:t>
            </a:r>
          </a:p>
          <a:p>
            <a:pPr algn="l">
              <a:buFont typeface="Arial" panose="020B0604020202020204" pitchFamily="34" charset="0"/>
              <a:buChar char="•"/>
            </a:pPr>
            <a:r>
              <a:rPr lang="en-CA" b="0" i="0" dirty="0">
                <a:solidFill>
                  <a:srgbClr val="1F2328"/>
                </a:solidFill>
                <a:effectLst/>
                <a:highlight>
                  <a:srgbClr val="FFFFFF"/>
                </a:highlight>
                <a:latin typeface="-apple-system"/>
              </a:rPr>
              <a:t>"</a:t>
            </a:r>
            <a:r>
              <a:rPr lang="en-CA" b="0" i="0" dirty="0" err="1">
                <a:solidFill>
                  <a:srgbClr val="1F2328"/>
                </a:solidFill>
                <a:effectLst/>
                <a:highlight>
                  <a:srgbClr val="FFFFFF"/>
                </a:highlight>
                <a:latin typeface="-apple-system"/>
              </a:rPr>
              <a:t>Brunisolic</a:t>
            </a:r>
            <a:r>
              <a:rPr lang="en-CA" b="0" i="0" dirty="0">
                <a:solidFill>
                  <a:srgbClr val="1F2328"/>
                </a:solidFill>
                <a:effectLst/>
                <a:highlight>
                  <a:srgbClr val="FFFFFF"/>
                </a:highlight>
                <a:latin typeface="-apple-system"/>
              </a:rPr>
              <a:t> Gray </a:t>
            </a:r>
            <a:r>
              <a:rPr lang="en-CA" b="0" i="0" dirty="0" err="1">
                <a:solidFill>
                  <a:srgbClr val="1F2328"/>
                </a:solidFill>
                <a:effectLst/>
                <a:highlight>
                  <a:srgbClr val="FFFFFF"/>
                </a:highlight>
                <a:latin typeface="-apple-system"/>
              </a:rPr>
              <a:t>Luvisol</a:t>
            </a:r>
            <a:r>
              <a:rPr lang="en-CA" b="0" i="0" dirty="0">
                <a:solidFill>
                  <a:srgbClr val="1F2328"/>
                </a:solidFill>
                <a:effectLst/>
                <a:highlight>
                  <a:srgbClr val="FFFFFF"/>
                </a:highlight>
                <a:latin typeface="-apple-system"/>
              </a:rPr>
              <a:t>" and "</a:t>
            </a:r>
            <a:r>
              <a:rPr lang="en-CA" b="0" i="0" dirty="0" err="1">
                <a:solidFill>
                  <a:srgbClr val="1F2328"/>
                </a:solidFill>
                <a:effectLst/>
                <a:highlight>
                  <a:srgbClr val="FFFFFF"/>
                </a:highlight>
                <a:latin typeface="-apple-system"/>
              </a:rPr>
              <a:t>Orthis</a:t>
            </a:r>
            <a:r>
              <a:rPr lang="en-CA" b="0" i="0" dirty="0">
                <a:solidFill>
                  <a:srgbClr val="1F2328"/>
                </a:solidFill>
                <a:effectLst/>
                <a:highlight>
                  <a:srgbClr val="FFFFFF"/>
                </a:highlight>
                <a:latin typeface="-apple-system"/>
              </a:rPr>
              <a:t> Gray </a:t>
            </a:r>
            <a:r>
              <a:rPr lang="en-CA" b="0" i="0" dirty="0" err="1">
                <a:solidFill>
                  <a:srgbClr val="1F2328"/>
                </a:solidFill>
                <a:effectLst/>
                <a:highlight>
                  <a:srgbClr val="FFFFFF"/>
                </a:highlight>
                <a:latin typeface="-apple-system"/>
              </a:rPr>
              <a:t>Luvisol</a:t>
            </a:r>
            <a:r>
              <a:rPr lang="en-CA" b="0" i="0" dirty="0">
                <a:solidFill>
                  <a:srgbClr val="1F2328"/>
                </a:solidFill>
                <a:effectLst/>
                <a:highlight>
                  <a:srgbClr val="FFFFFF"/>
                </a:highlight>
                <a:latin typeface="-apple-system"/>
              </a:rPr>
              <a:t>, </a:t>
            </a:r>
            <a:r>
              <a:rPr lang="en-CA" b="0" i="0" dirty="0" err="1">
                <a:solidFill>
                  <a:srgbClr val="1F2328"/>
                </a:solidFill>
                <a:effectLst/>
                <a:highlight>
                  <a:srgbClr val="FFFFFF"/>
                </a:highlight>
                <a:latin typeface="-apple-system"/>
              </a:rPr>
              <a:t>Gleyed</a:t>
            </a:r>
            <a:r>
              <a:rPr lang="en-CA" b="0" i="0" dirty="0">
                <a:solidFill>
                  <a:srgbClr val="1F2328"/>
                </a:solidFill>
                <a:effectLst/>
                <a:highlight>
                  <a:srgbClr val="FFFFFF"/>
                </a:highlight>
                <a:latin typeface="-apple-system"/>
              </a:rPr>
              <a:t> Gray </a:t>
            </a:r>
            <a:r>
              <a:rPr lang="en-CA" b="0" i="0" dirty="0" err="1">
                <a:solidFill>
                  <a:srgbClr val="1F2328"/>
                </a:solidFill>
                <a:effectLst/>
                <a:highlight>
                  <a:srgbClr val="FFFFFF"/>
                </a:highlight>
                <a:latin typeface="-apple-system"/>
              </a:rPr>
              <a:t>Luvisol</a:t>
            </a:r>
            <a:r>
              <a:rPr lang="en-CA" b="0" i="0" dirty="0">
                <a:solidFill>
                  <a:srgbClr val="1F2328"/>
                </a:solidFill>
                <a:effectLst/>
                <a:highlight>
                  <a:srgbClr val="FFFFFF"/>
                </a:highlight>
                <a:latin typeface="-apple-system"/>
              </a:rPr>
              <a:t>" are very close to </a:t>
            </a:r>
            <a:r>
              <a:rPr lang="en-CA" b="0" i="0" dirty="0" err="1">
                <a:solidFill>
                  <a:srgbClr val="1F2328"/>
                </a:solidFill>
                <a:effectLst/>
                <a:highlight>
                  <a:srgbClr val="FFFFFF"/>
                </a:highlight>
                <a:latin typeface="-apple-system"/>
              </a:rPr>
              <a:t>eachother</a:t>
            </a:r>
            <a:r>
              <a:rPr lang="en-CA" b="0" i="0" dirty="0">
                <a:solidFill>
                  <a:srgbClr val="1F2328"/>
                </a:solidFill>
                <a:effectLst/>
                <a:highlight>
                  <a:srgbClr val="FFFFFF"/>
                </a:highlight>
                <a:latin typeface="-apple-system"/>
              </a:rPr>
              <a:t> and are both farther away than other groups</a:t>
            </a:r>
          </a:p>
          <a:p>
            <a:pPr algn="l">
              <a:buFont typeface="Arial" panose="020B0604020202020204" pitchFamily="34" charset="0"/>
              <a:buChar char="•"/>
            </a:pPr>
            <a:r>
              <a:rPr lang="en-CA" b="0" i="0" dirty="0">
                <a:solidFill>
                  <a:srgbClr val="1F2328"/>
                </a:solidFill>
                <a:effectLst/>
                <a:highlight>
                  <a:srgbClr val="FFFFFF"/>
                </a:highlight>
                <a:latin typeface="-apple-system"/>
              </a:rPr>
              <a:t>The rest of the soil types each have a specific cluster but overlap somewhat</a:t>
            </a:r>
          </a:p>
          <a:p>
            <a:pPr algn="l">
              <a:buFont typeface="Arial" panose="020B0604020202020204" pitchFamily="34" charset="0"/>
              <a:buChar char="•"/>
            </a:pPr>
            <a:r>
              <a:rPr lang="en-CA" b="0" i="0" dirty="0">
                <a:solidFill>
                  <a:srgbClr val="1F2328"/>
                </a:solidFill>
                <a:effectLst/>
                <a:highlight>
                  <a:srgbClr val="FFFFFF"/>
                </a:highlight>
                <a:latin typeface="-apple-system"/>
              </a:rPr>
              <a:t>It is worth to note that "NA" forms a tight cluster indicating that they may all be similar soil types (stats to be continued...</a:t>
            </a:r>
          </a:p>
        </p:txBody>
      </p:sp>
      <p:sp>
        <p:nvSpPr>
          <p:cNvPr id="4" name="Slide Number Placeholder 3"/>
          <p:cNvSpPr>
            <a:spLocks noGrp="1"/>
          </p:cNvSpPr>
          <p:nvPr>
            <p:ph type="sldNum" sz="quarter" idx="5"/>
          </p:nvPr>
        </p:nvSpPr>
        <p:spPr/>
        <p:txBody>
          <a:bodyPr/>
          <a:lstStyle/>
          <a:p>
            <a:fld id="{1F67B655-A3B0-4C4F-B638-4E5BF52DB947}" type="slidenum">
              <a:rPr lang="en-US" smtClean="0"/>
              <a:t>14</a:t>
            </a:fld>
            <a:endParaRPr lang="en-US"/>
          </a:p>
        </p:txBody>
      </p:sp>
    </p:spTree>
    <p:extLst>
      <p:ext uri="{BB962C8B-B14F-4D97-AF65-F5344CB8AC3E}">
        <p14:creationId xmlns:p14="http://schemas.microsoft.com/office/powerpoint/2010/main" val="219633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1F2328"/>
                </a:solidFill>
                <a:effectLst/>
                <a:highlight>
                  <a:srgbClr val="FFFFFF"/>
                </a:highlight>
                <a:latin typeface="-apple-system"/>
              </a:rPr>
              <a:t>compaction treatment C0 and REF are very similar and compaction treatments C1 and C2 are farther away in terms of beta diversity.</a:t>
            </a:r>
          </a:p>
          <a:p>
            <a:pPr algn="l">
              <a:buFont typeface="Arial" panose="020B0604020202020204" pitchFamily="34" charset="0"/>
              <a:buChar char="•"/>
            </a:pPr>
            <a:r>
              <a:rPr lang="en-CA" b="0" i="0" dirty="0">
                <a:solidFill>
                  <a:srgbClr val="1F2328"/>
                </a:solidFill>
                <a:effectLst/>
                <a:highlight>
                  <a:srgbClr val="FFFFFF"/>
                </a:highlight>
                <a:latin typeface="-apple-system"/>
              </a:rPr>
              <a:t>Important to note that there are a few red (C0) and purple (REF) points that are positioned close the C1 and C2.</a:t>
            </a:r>
          </a:p>
          <a:p>
            <a:pPr algn="l">
              <a:buFont typeface="Arial" panose="020B0604020202020204" pitchFamily="34" charset="0"/>
              <a:buChar char="•"/>
            </a:pPr>
            <a:r>
              <a:rPr lang="en-CA" b="0" i="0" dirty="0">
                <a:solidFill>
                  <a:srgbClr val="1F2328"/>
                </a:solidFill>
                <a:effectLst/>
                <a:highlight>
                  <a:srgbClr val="FFFFFF"/>
                </a:highlight>
                <a:latin typeface="-apple-system"/>
              </a:rPr>
              <a:t>There are also not that many data points for C1 and C2</a:t>
            </a:r>
          </a:p>
          <a:p>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15</a:t>
            </a:fld>
            <a:endParaRPr lang="en-US"/>
          </a:p>
        </p:txBody>
      </p:sp>
    </p:spTree>
    <p:extLst>
      <p:ext uri="{BB962C8B-B14F-4D97-AF65-F5344CB8AC3E}">
        <p14:creationId xmlns:p14="http://schemas.microsoft.com/office/powerpoint/2010/main" val="2493104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i="0" dirty="0">
                <a:solidFill>
                  <a:srgbClr val="1F2328"/>
                </a:solidFill>
                <a:effectLst/>
                <a:highlight>
                  <a:srgbClr val="FFFFFF"/>
                </a:highlight>
                <a:latin typeface="-apple-system"/>
              </a:rPr>
              <a:t>Figures 1-3</a:t>
            </a:r>
            <a:r>
              <a:rPr lang="en-CA" b="0" i="0" dirty="0">
                <a:solidFill>
                  <a:srgbClr val="1F2328"/>
                </a:solidFill>
                <a:effectLst/>
                <a:highlight>
                  <a:srgbClr val="FFFFFF"/>
                </a:highlight>
                <a:latin typeface="-apple-system"/>
              </a:rPr>
              <a:t> Red is non-significant, blue is significant. All are compared to reference. On the left is decrease in abundance and right is increase in abundance with the dotted line showing 0. Plot 0 = C0. plot 1 = C1, plot 2 = C2. </a:t>
            </a:r>
            <a:endParaRPr lang="en-US" dirty="0"/>
          </a:p>
          <a:p>
            <a:endParaRPr lang="en-US" dirty="0"/>
          </a:p>
        </p:txBody>
      </p:sp>
      <p:sp>
        <p:nvSpPr>
          <p:cNvPr id="4" name="Slide Number Placeholder 3"/>
          <p:cNvSpPr>
            <a:spLocks noGrp="1"/>
          </p:cNvSpPr>
          <p:nvPr>
            <p:ph type="sldNum" sz="quarter" idx="5"/>
          </p:nvPr>
        </p:nvSpPr>
        <p:spPr/>
        <p:txBody>
          <a:bodyPr/>
          <a:lstStyle/>
          <a:p>
            <a:fld id="{1F67B655-A3B0-4C4F-B638-4E5BF52DB947}" type="slidenum">
              <a:rPr lang="en-US" smtClean="0"/>
              <a:t>29</a:t>
            </a:fld>
            <a:endParaRPr lang="en-US"/>
          </a:p>
        </p:txBody>
      </p:sp>
    </p:spTree>
    <p:extLst>
      <p:ext uri="{BB962C8B-B14F-4D97-AF65-F5344CB8AC3E}">
        <p14:creationId xmlns:p14="http://schemas.microsoft.com/office/powerpoint/2010/main" val="3282380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000" b="1" i="0" dirty="0">
                <a:solidFill>
                  <a:srgbClr val="1F2328"/>
                </a:solidFill>
                <a:effectLst/>
                <a:highlight>
                  <a:srgbClr val="FFFFFF"/>
                </a:highlight>
                <a:latin typeface="-apple-system"/>
              </a:rPr>
              <a:t>Figure 1. Heat Map of Soil Classification and CN Ratio.</a:t>
            </a:r>
            <a:r>
              <a:rPr lang="en-CA" sz="2000" b="0" i="0" dirty="0">
                <a:solidFill>
                  <a:srgbClr val="1F2328"/>
                </a:solidFill>
                <a:effectLst/>
                <a:highlight>
                  <a:srgbClr val="FFFFFF"/>
                </a:highlight>
                <a:latin typeface="-apple-system"/>
              </a:rPr>
              <a:t> Aquic </a:t>
            </a:r>
            <a:r>
              <a:rPr lang="en-CA" sz="2000" b="0" i="0" dirty="0" err="1">
                <a:solidFill>
                  <a:srgbClr val="1F2328"/>
                </a:solidFill>
                <a:effectLst/>
                <a:highlight>
                  <a:srgbClr val="FFFFFF"/>
                </a:highlight>
                <a:latin typeface="-apple-system"/>
              </a:rPr>
              <a:t>Glossudualfs</a:t>
            </a:r>
            <a:r>
              <a:rPr lang="en-CA" sz="2000" b="0" i="0" dirty="0">
                <a:solidFill>
                  <a:srgbClr val="1F2328"/>
                </a:solidFill>
                <a:effectLst/>
                <a:highlight>
                  <a:srgbClr val="FFFFFF"/>
                </a:highlight>
                <a:latin typeface="-apple-system"/>
              </a:rPr>
              <a:t> appears to correlate most with a CN Ratio of 10-20, while Orthic </a:t>
            </a:r>
            <a:r>
              <a:rPr lang="en-CA" sz="2000" b="0" i="0" dirty="0" err="1">
                <a:solidFill>
                  <a:srgbClr val="1F2328"/>
                </a:solidFill>
                <a:effectLst/>
                <a:highlight>
                  <a:srgbClr val="FFFFFF"/>
                </a:highlight>
                <a:latin typeface="-apple-system"/>
              </a:rPr>
              <a:t>Humo</a:t>
            </a:r>
            <a:r>
              <a:rPr lang="en-CA" sz="2000" b="0" i="0" dirty="0">
                <a:solidFill>
                  <a:srgbClr val="1F2328"/>
                </a:solidFill>
                <a:effectLst/>
                <a:highlight>
                  <a:srgbClr val="FFFFFF"/>
                </a:highlight>
                <a:latin typeface="-apple-system"/>
              </a:rPr>
              <a:t>-Ferric </a:t>
            </a:r>
            <a:r>
              <a:rPr lang="en-CA" sz="2000" b="0" i="0" dirty="0" err="1">
                <a:solidFill>
                  <a:srgbClr val="1F2328"/>
                </a:solidFill>
                <a:effectLst/>
                <a:highlight>
                  <a:srgbClr val="FFFFFF"/>
                </a:highlight>
                <a:latin typeface="-apple-system"/>
              </a:rPr>
              <a:t>Podzal</a:t>
            </a:r>
            <a:r>
              <a:rPr lang="en-CA" sz="2000" b="0" i="0" dirty="0">
                <a:solidFill>
                  <a:srgbClr val="1F2328"/>
                </a:solidFill>
                <a:effectLst/>
                <a:highlight>
                  <a:srgbClr val="FFFFFF"/>
                </a:highlight>
                <a:latin typeface="-apple-system"/>
              </a:rPr>
              <a:t> correlates most with a CN ratio of 30-40. The remaining soil classifications correlate most with a CN ratio of 20-30.</a:t>
            </a:r>
            <a:endParaRPr lang="en-US" sz="2000" dirty="0"/>
          </a:p>
        </p:txBody>
      </p:sp>
      <p:sp>
        <p:nvSpPr>
          <p:cNvPr id="4" name="Slide Number Placeholder 3"/>
          <p:cNvSpPr>
            <a:spLocks noGrp="1"/>
          </p:cNvSpPr>
          <p:nvPr>
            <p:ph type="sldNum" sz="quarter" idx="5"/>
          </p:nvPr>
        </p:nvSpPr>
        <p:spPr/>
        <p:txBody>
          <a:bodyPr/>
          <a:lstStyle/>
          <a:p>
            <a:fld id="{1F67B655-A3B0-4C4F-B638-4E5BF52DB947}" type="slidenum">
              <a:rPr lang="en-US" smtClean="0"/>
              <a:t>31</a:t>
            </a:fld>
            <a:endParaRPr lang="en-US"/>
          </a:p>
        </p:txBody>
      </p:sp>
    </p:spTree>
    <p:extLst>
      <p:ext uri="{BB962C8B-B14F-4D97-AF65-F5344CB8AC3E}">
        <p14:creationId xmlns:p14="http://schemas.microsoft.com/office/powerpoint/2010/main" val="3444732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4BFF-1B91-C8B7-6570-66F5414F23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490116-72A2-124E-8D7C-216CB45043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4DC7BD-04E0-C17B-77FC-75760C542197}"/>
              </a:ext>
            </a:extLst>
          </p:cNvPr>
          <p:cNvSpPr>
            <a:spLocks noGrp="1"/>
          </p:cNvSpPr>
          <p:nvPr>
            <p:ph type="dt" sz="half" idx="10"/>
          </p:nvPr>
        </p:nvSpPr>
        <p:spPr/>
        <p:txBody>
          <a:bodyPr/>
          <a:lstStyle/>
          <a:p>
            <a:fld id="{AD3F736C-0BF7-714B-B61E-F43453024421}" type="datetime1">
              <a:rPr lang="en-CA" smtClean="0"/>
              <a:t>2024-03-28</a:t>
            </a:fld>
            <a:endParaRPr lang="en-US"/>
          </a:p>
        </p:txBody>
      </p:sp>
      <p:sp>
        <p:nvSpPr>
          <p:cNvPr id="5" name="Footer Placeholder 4">
            <a:extLst>
              <a:ext uri="{FF2B5EF4-FFF2-40B4-BE49-F238E27FC236}">
                <a16:creationId xmlns:a16="http://schemas.microsoft.com/office/drawing/2014/main" id="{908DB9DC-056D-0B69-DDDA-43F458551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064D7-8971-C53F-3BC3-FD0EFFB7A738}"/>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2911985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62A0E-3632-F84C-36D1-FF60D792B8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6ACEE2-FC67-0D97-93DF-F48E3FC359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A00BF-F3F0-2AB1-DD3C-6B6C00016FAF}"/>
              </a:ext>
            </a:extLst>
          </p:cNvPr>
          <p:cNvSpPr>
            <a:spLocks noGrp="1"/>
          </p:cNvSpPr>
          <p:nvPr>
            <p:ph type="dt" sz="half" idx="10"/>
          </p:nvPr>
        </p:nvSpPr>
        <p:spPr/>
        <p:txBody>
          <a:bodyPr/>
          <a:lstStyle/>
          <a:p>
            <a:fld id="{744B2B17-0818-1B41-805F-EC930B89979A}" type="datetime1">
              <a:rPr lang="en-CA" smtClean="0"/>
              <a:t>2024-03-28</a:t>
            </a:fld>
            <a:endParaRPr lang="en-US"/>
          </a:p>
        </p:txBody>
      </p:sp>
      <p:sp>
        <p:nvSpPr>
          <p:cNvPr id="5" name="Footer Placeholder 4">
            <a:extLst>
              <a:ext uri="{FF2B5EF4-FFF2-40B4-BE49-F238E27FC236}">
                <a16:creationId xmlns:a16="http://schemas.microsoft.com/office/drawing/2014/main" id="{E78DDAEB-EBF3-02D4-D244-13390B5A5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71C72-E79B-B3EE-164E-EDDA52D85344}"/>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264351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F5567A-D1C4-E9B2-48B7-7528B33320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2ABF92-F288-30A2-60EB-E049683D6F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C823F-4C9B-C6E8-BB8C-1F8A975CC2BE}"/>
              </a:ext>
            </a:extLst>
          </p:cNvPr>
          <p:cNvSpPr>
            <a:spLocks noGrp="1"/>
          </p:cNvSpPr>
          <p:nvPr>
            <p:ph type="dt" sz="half" idx="10"/>
          </p:nvPr>
        </p:nvSpPr>
        <p:spPr/>
        <p:txBody>
          <a:bodyPr/>
          <a:lstStyle/>
          <a:p>
            <a:fld id="{76509489-60DB-E640-BE9E-17496C854FA7}" type="datetime1">
              <a:rPr lang="en-CA" smtClean="0"/>
              <a:t>2024-03-28</a:t>
            </a:fld>
            <a:endParaRPr lang="en-US"/>
          </a:p>
        </p:txBody>
      </p:sp>
      <p:sp>
        <p:nvSpPr>
          <p:cNvPr id="5" name="Footer Placeholder 4">
            <a:extLst>
              <a:ext uri="{FF2B5EF4-FFF2-40B4-BE49-F238E27FC236}">
                <a16:creationId xmlns:a16="http://schemas.microsoft.com/office/drawing/2014/main" id="{EA49A808-B356-9AD2-4BAF-A8893171E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DC5E9-40B8-557C-5300-49AEB6A5BCD2}"/>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105538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DDA5-E0D0-117B-BFAF-B799F3C499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1CB607-CAE0-E315-9CA5-23753456C3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D55FE8-FF12-FAD3-E915-5ACD47D50D3E}"/>
              </a:ext>
            </a:extLst>
          </p:cNvPr>
          <p:cNvSpPr>
            <a:spLocks noGrp="1"/>
          </p:cNvSpPr>
          <p:nvPr>
            <p:ph type="dt" sz="half" idx="10"/>
          </p:nvPr>
        </p:nvSpPr>
        <p:spPr/>
        <p:txBody>
          <a:bodyPr/>
          <a:lstStyle/>
          <a:p>
            <a:fld id="{7F51DF0C-C0D9-6244-8C72-9E1226C84E21}" type="datetime1">
              <a:rPr lang="en-CA" smtClean="0"/>
              <a:t>2024-03-28</a:t>
            </a:fld>
            <a:endParaRPr lang="en-US"/>
          </a:p>
        </p:txBody>
      </p:sp>
      <p:sp>
        <p:nvSpPr>
          <p:cNvPr id="5" name="Footer Placeholder 4">
            <a:extLst>
              <a:ext uri="{FF2B5EF4-FFF2-40B4-BE49-F238E27FC236}">
                <a16:creationId xmlns:a16="http://schemas.microsoft.com/office/drawing/2014/main" id="{4DBBBA27-B5D8-1781-222D-2076A51DE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AD9EA-1FF1-5A19-63B4-28AB31559441}"/>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2004141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5494-0756-755B-EAF5-A21ACA56AC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2FBC97-53CD-C52F-A124-A9781B2B3C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A84BA6-C3BD-A239-7225-1449A7E79760}"/>
              </a:ext>
            </a:extLst>
          </p:cNvPr>
          <p:cNvSpPr>
            <a:spLocks noGrp="1"/>
          </p:cNvSpPr>
          <p:nvPr>
            <p:ph type="dt" sz="half" idx="10"/>
          </p:nvPr>
        </p:nvSpPr>
        <p:spPr/>
        <p:txBody>
          <a:bodyPr/>
          <a:lstStyle/>
          <a:p>
            <a:fld id="{4285A91C-A176-FB45-8A82-909D488661EF}" type="datetime1">
              <a:rPr lang="en-CA" smtClean="0"/>
              <a:t>2024-03-28</a:t>
            </a:fld>
            <a:endParaRPr lang="en-US"/>
          </a:p>
        </p:txBody>
      </p:sp>
      <p:sp>
        <p:nvSpPr>
          <p:cNvPr id="5" name="Footer Placeholder 4">
            <a:extLst>
              <a:ext uri="{FF2B5EF4-FFF2-40B4-BE49-F238E27FC236}">
                <a16:creationId xmlns:a16="http://schemas.microsoft.com/office/drawing/2014/main" id="{860A039E-9BD2-350B-6F0D-48AA9BFEF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DAE2F-5A68-FC07-9753-E1B9C3D4AC27}"/>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226885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0E2B-3731-A32C-37AA-2E1B8E8F2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6E232-7921-4CDE-7740-A39DD79A54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F1C51F-D7F5-D3EA-1D85-D6937369A0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9362F1-60D1-1601-F3BA-3A4E8F85CF55}"/>
              </a:ext>
            </a:extLst>
          </p:cNvPr>
          <p:cNvSpPr>
            <a:spLocks noGrp="1"/>
          </p:cNvSpPr>
          <p:nvPr>
            <p:ph type="dt" sz="half" idx="10"/>
          </p:nvPr>
        </p:nvSpPr>
        <p:spPr/>
        <p:txBody>
          <a:bodyPr/>
          <a:lstStyle/>
          <a:p>
            <a:fld id="{585DC0CE-963B-1440-AEA0-77271A7FD591}" type="datetime1">
              <a:rPr lang="en-CA" smtClean="0"/>
              <a:t>2024-03-28</a:t>
            </a:fld>
            <a:endParaRPr lang="en-US"/>
          </a:p>
        </p:txBody>
      </p:sp>
      <p:sp>
        <p:nvSpPr>
          <p:cNvPr id="6" name="Footer Placeholder 5">
            <a:extLst>
              <a:ext uri="{FF2B5EF4-FFF2-40B4-BE49-F238E27FC236}">
                <a16:creationId xmlns:a16="http://schemas.microsoft.com/office/drawing/2014/main" id="{93856279-A7CF-E4E6-C935-41044C65FC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E73E9-9C8A-0B2A-8383-6FD13971FBE0}"/>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212565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8EA4-E03D-4522-A64D-A694DC7432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A9A468-E0DB-1AA3-3B5D-EC27C2072A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D6CEE5-02C5-3307-19B0-87E6FD5E2A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3C4DCE-91DD-9365-D473-9BEAC2EC41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9A1E50-F959-ECE7-B169-15CCF0690B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0B0444-1F5B-903D-ECD4-30D50395EEB3}"/>
              </a:ext>
            </a:extLst>
          </p:cNvPr>
          <p:cNvSpPr>
            <a:spLocks noGrp="1"/>
          </p:cNvSpPr>
          <p:nvPr>
            <p:ph type="dt" sz="half" idx="10"/>
          </p:nvPr>
        </p:nvSpPr>
        <p:spPr/>
        <p:txBody>
          <a:bodyPr/>
          <a:lstStyle/>
          <a:p>
            <a:fld id="{74DDA15A-4EF1-434F-85D3-267DC68BFE24}" type="datetime1">
              <a:rPr lang="en-CA" smtClean="0"/>
              <a:t>2024-03-28</a:t>
            </a:fld>
            <a:endParaRPr lang="en-US"/>
          </a:p>
        </p:txBody>
      </p:sp>
      <p:sp>
        <p:nvSpPr>
          <p:cNvPr id="8" name="Footer Placeholder 7">
            <a:extLst>
              <a:ext uri="{FF2B5EF4-FFF2-40B4-BE49-F238E27FC236}">
                <a16:creationId xmlns:a16="http://schemas.microsoft.com/office/drawing/2014/main" id="{05D85AD5-AB3F-437D-F495-89B3D85F4B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EB7F56-975E-5EF4-64D1-A98879A44E9A}"/>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88910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CDD4E-867F-2AC7-ACCB-F127B84BC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D8C310-DF2B-D313-9498-6A4D7EA06B8B}"/>
              </a:ext>
            </a:extLst>
          </p:cNvPr>
          <p:cNvSpPr>
            <a:spLocks noGrp="1"/>
          </p:cNvSpPr>
          <p:nvPr>
            <p:ph type="dt" sz="half" idx="10"/>
          </p:nvPr>
        </p:nvSpPr>
        <p:spPr/>
        <p:txBody>
          <a:bodyPr/>
          <a:lstStyle/>
          <a:p>
            <a:fld id="{B57C4E8D-8CF2-5440-8D8D-59C420C60183}" type="datetime1">
              <a:rPr lang="en-CA" smtClean="0"/>
              <a:t>2024-03-28</a:t>
            </a:fld>
            <a:endParaRPr lang="en-US"/>
          </a:p>
        </p:txBody>
      </p:sp>
      <p:sp>
        <p:nvSpPr>
          <p:cNvPr id="4" name="Footer Placeholder 3">
            <a:extLst>
              <a:ext uri="{FF2B5EF4-FFF2-40B4-BE49-F238E27FC236}">
                <a16:creationId xmlns:a16="http://schemas.microsoft.com/office/drawing/2014/main" id="{E925CBCC-2093-CFC2-5AB2-3433AF2612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328AB8-8DCB-C786-A18E-E45AF9206E69}"/>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3966449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9C2F09-72DF-01AD-FB46-1E183825870C}"/>
              </a:ext>
            </a:extLst>
          </p:cNvPr>
          <p:cNvSpPr>
            <a:spLocks noGrp="1"/>
          </p:cNvSpPr>
          <p:nvPr>
            <p:ph type="dt" sz="half" idx="10"/>
          </p:nvPr>
        </p:nvSpPr>
        <p:spPr/>
        <p:txBody>
          <a:bodyPr/>
          <a:lstStyle/>
          <a:p>
            <a:fld id="{69966763-FC5D-B845-A9DE-AB1BE0AEF5A7}" type="datetime1">
              <a:rPr lang="en-CA" smtClean="0"/>
              <a:t>2024-03-28</a:t>
            </a:fld>
            <a:endParaRPr lang="en-US"/>
          </a:p>
        </p:txBody>
      </p:sp>
      <p:sp>
        <p:nvSpPr>
          <p:cNvPr id="3" name="Footer Placeholder 2">
            <a:extLst>
              <a:ext uri="{FF2B5EF4-FFF2-40B4-BE49-F238E27FC236}">
                <a16:creationId xmlns:a16="http://schemas.microsoft.com/office/drawing/2014/main" id="{4C25C25E-47B3-F66E-EC7A-636ED8088B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F8197A-59EB-5C88-1493-101A3E4B79E6}"/>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4163855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A845-7FC9-821C-5B3A-182024EBF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44F0A-DE15-1A1F-99A7-086B748C8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2FA270-269D-1DF8-988E-61BF1262E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2D6AC8-4A50-346D-8EB5-D68FB27EA409}"/>
              </a:ext>
            </a:extLst>
          </p:cNvPr>
          <p:cNvSpPr>
            <a:spLocks noGrp="1"/>
          </p:cNvSpPr>
          <p:nvPr>
            <p:ph type="dt" sz="half" idx="10"/>
          </p:nvPr>
        </p:nvSpPr>
        <p:spPr/>
        <p:txBody>
          <a:bodyPr/>
          <a:lstStyle/>
          <a:p>
            <a:fld id="{5CA6CC60-A14F-0442-ABD2-5740C4C71F2F}" type="datetime1">
              <a:rPr lang="en-CA" smtClean="0"/>
              <a:t>2024-03-28</a:t>
            </a:fld>
            <a:endParaRPr lang="en-US"/>
          </a:p>
        </p:txBody>
      </p:sp>
      <p:sp>
        <p:nvSpPr>
          <p:cNvPr id="6" name="Footer Placeholder 5">
            <a:extLst>
              <a:ext uri="{FF2B5EF4-FFF2-40B4-BE49-F238E27FC236}">
                <a16:creationId xmlns:a16="http://schemas.microsoft.com/office/drawing/2014/main" id="{6AEF7165-3C65-2319-2BC0-B69EA298CE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BDE2E2-F671-8C55-99C1-8350021F5935}"/>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3454013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D050-ADB4-F2F5-D2D1-94F00F3950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E49601-5F5F-47FD-EE92-7E39C492BA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2DAD90-650E-1EA1-8C86-4C65D894A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41305C-3180-167B-2C4E-D45FD57D80AF}"/>
              </a:ext>
            </a:extLst>
          </p:cNvPr>
          <p:cNvSpPr>
            <a:spLocks noGrp="1"/>
          </p:cNvSpPr>
          <p:nvPr>
            <p:ph type="dt" sz="half" idx="10"/>
          </p:nvPr>
        </p:nvSpPr>
        <p:spPr/>
        <p:txBody>
          <a:bodyPr/>
          <a:lstStyle/>
          <a:p>
            <a:fld id="{2B6754E4-DD48-CC44-9008-AA85274D5FB1}" type="datetime1">
              <a:rPr lang="en-CA" smtClean="0"/>
              <a:t>2024-03-28</a:t>
            </a:fld>
            <a:endParaRPr lang="en-US"/>
          </a:p>
        </p:txBody>
      </p:sp>
      <p:sp>
        <p:nvSpPr>
          <p:cNvPr id="6" name="Footer Placeholder 5">
            <a:extLst>
              <a:ext uri="{FF2B5EF4-FFF2-40B4-BE49-F238E27FC236}">
                <a16:creationId xmlns:a16="http://schemas.microsoft.com/office/drawing/2014/main" id="{2290DD41-309F-8374-6980-7709C0259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403F0-E52A-57F1-6BC7-8AB2B807887D}"/>
              </a:ext>
            </a:extLst>
          </p:cNvPr>
          <p:cNvSpPr>
            <a:spLocks noGrp="1"/>
          </p:cNvSpPr>
          <p:nvPr>
            <p:ph type="sldNum" sz="quarter" idx="12"/>
          </p:nvPr>
        </p:nvSpPr>
        <p:spPr/>
        <p:txBody>
          <a:bodyPr/>
          <a:lstStyle/>
          <a:p>
            <a:fld id="{E609454A-AAA3-B043-B3EB-B4162F4DF123}" type="slidenum">
              <a:rPr lang="en-US" smtClean="0"/>
              <a:t>‹#›</a:t>
            </a:fld>
            <a:endParaRPr lang="en-US"/>
          </a:p>
        </p:txBody>
      </p:sp>
    </p:spTree>
    <p:extLst>
      <p:ext uri="{BB962C8B-B14F-4D97-AF65-F5344CB8AC3E}">
        <p14:creationId xmlns:p14="http://schemas.microsoft.com/office/powerpoint/2010/main" val="3426671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C245A-64F9-E056-CDB2-609955DEB2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A30DAF-8128-BDDD-03A9-6DC6979407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8B093-9D00-BBC8-5009-A1DCF793B7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E8B612-4981-4C42-B0D3-FD205F0285AD}" type="datetime1">
              <a:rPr lang="en-CA" smtClean="0"/>
              <a:t>2024-03-28</a:t>
            </a:fld>
            <a:endParaRPr lang="en-US"/>
          </a:p>
        </p:txBody>
      </p:sp>
      <p:sp>
        <p:nvSpPr>
          <p:cNvPr id="5" name="Footer Placeholder 4">
            <a:extLst>
              <a:ext uri="{FF2B5EF4-FFF2-40B4-BE49-F238E27FC236}">
                <a16:creationId xmlns:a16="http://schemas.microsoft.com/office/drawing/2014/main" id="{C382C260-01F4-67E2-9F03-B38E5FCFA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16E06B7-F904-5BC6-E088-6275C8DEE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09454A-AAA3-B043-B3EB-B4162F4DF123}" type="slidenum">
              <a:rPr lang="en-US" smtClean="0"/>
              <a:t>‹#›</a:t>
            </a:fld>
            <a:endParaRPr lang="en-US"/>
          </a:p>
        </p:txBody>
      </p:sp>
    </p:spTree>
    <p:extLst>
      <p:ext uri="{BB962C8B-B14F-4D97-AF65-F5344CB8AC3E}">
        <p14:creationId xmlns:p14="http://schemas.microsoft.com/office/powerpoint/2010/main" val="1896549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7839-13AA-EAF7-2E18-13AD8AD5AB32}"/>
              </a:ext>
            </a:extLst>
          </p:cNvPr>
          <p:cNvSpPr>
            <a:spLocks noGrp="1"/>
          </p:cNvSpPr>
          <p:nvPr>
            <p:ph type="ctrTitle"/>
          </p:nvPr>
        </p:nvSpPr>
        <p:spPr/>
        <p:txBody>
          <a:bodyPr>
            <a:noAutofit/>
          </a:bodyPr>
          <a:lstStyle/>
          <a:p>
            <a:r>
              <a:rPr lang="en-US" sz="3600" dirty="0"/>
              <a:t>Characterizing and Determining the Influence of Soil Compactness on Microbial Communities and Soil Classifications</a:t>
            </a:r>
          </a:p>
        </p:txBody>
      </p:sp>
      <p:sp>
        <p:nvSpPr>
          <p:cNvPr id="3" name="Subtitle 2">
            <a:extLst>
              <a:ext uri="{FF2B5EF4-FFF2-40B4-BE49-F238E27FC236}">
                <a16:creationId xmlns:a16="http://schemas.microsoft.com/office/drawing/2014/main" id="{12F37270-23F2-7C7E-E164-67721E306106}"/>
              </a:ext>
            </a:extLst>
          </p:cNvPr>
          <p:cNvSpPr>
            <a:spLocks noGrp="1"/>
          </p:cNvSpPr>
          <p:nvPr>
            <p:ph type="subTitle" idx="1"/>
          </p:nvPr>
        </p:nvSpPr>
        <p:spPr/>
        <p:txBody>
          <a:bodyPr/>
          <a:lstStyle/>
          <a:p>
            <a:endParaRPr lang="en-US" dirty="0"/>
          </a:p>
          <a:p>
            <a:r>
              <a:rPr lang="en-US" dirty="0"/>
              <a:t>Negar </a:t>
            </a:r>
            <a:r>
              <a:rPr lang="en-US" dirty="0" err="1"/>
              <a:t>Zaghi</a:t>
            </a:r>
            <a:endParaRPr lang="en-US" dirty="0"/>
          </a:p>
          <a:p>
            <a:r>
              <a:rPr lang="en-US" dirty="0"/>
              <a:t>31094139</a:t>
            </a:r>
          </a:p>
        </p:txBody>
      </p:sp>
    </p:spTree>
    <p:extLst>
      <p:ext uri="{BB962C8B-B14F-4D97-AF65-F5344CB8AC3E}">
        <p14:creationId xmlns:p14="http://schemas.microsoft.com/office/powerpoint/2010/main" val="2831990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2D0141-8CCB-720C-5D69-300C6C7ED8ED}"/>
              </a:ext>
            </a:extLst>
          </p:cNvPr>
          <p:cNvSpPr>
            <a:spLocks noGrp="1"/>
          </p:cNvSpPr>
          <p:nvPr>
            <p:ph type="sldNum" sz="quarter" idx="12"/>
          </p:nvPr>
        </p:nvSpPr>
        <p:spPr/>
        <p:txBody>
          <a:bodyPr/>
          <a:lstStyle/>
          <a:p>
            <a:fld id="{E609454A-AAA3-B043-B3EB-B4162F4DF123}" type="slidenum">
              <a:rPr lang="en-US" smtClean="0"/>
              <a:t>10</a:t>
            </a:fld>
            <a:endParaRPr lang="en-US"/>
          </a:p>
        </p:txBody>
      </p:sp>
      <p:pic>
        <p:nvPicPr>
          <p:cNvPr id="6" name="Picture 5" descr="A graph of a diagram&#10;&#10;Description automatically generated with medium confidence">
            <a:extLst>
              <a:ext uri="{FF2B5EF4-FFF2-40B4-BE49-F238E27FC236}">
                <a16:creationId xmlns:a16="http://schemas.microsoft.com/office/drawing/2014/main" id="{2A9873B3-FD3C-EE7C-EEA9-D519D81138FC}"/>
              </a:ext>
            </a:extLst>
          </p:cNvPr>
          <p:cNvPicPr>
            <a:picLocks noChangeAspect="1"/>
          </p:cNvPicPr>
          <p:nvPr/>
        </p:nvPicPr>
        <p:blipFill>
          <a:blip r:embed="rId2"/>
          <a:stretch>
            <a:fillRect/>
          </a:stretch>
        </p:blipFill>
        <p:spPr>
          <a:xfrm>
            <a:off x="100592" y="317666"/>
            <a:ext cx="6063353" cy="4850682"/>
          </a:xfrm>
          <a:prstGeom prst="rect">
            <a:avLst/>
          </a:prstGeom>
        </p:spPr>
      </p:pic>
      <p:sp>
        <p:nvSpPr>
          <p:cNvPr id="13" name="Title 1">
            <a:extLst>
              <a:ext uri="{FF2B5EF4-FFF2-40B4-BE49-F238E27FC236}">
                <a16:creationId xmlns:a16="http://schemas.microsoft.com/office/drawing/2014/main" id="{57B5FC61-798A-D15B-B210-822B7E85720D}"/>
              </a:ext>
            </a:extLst>
          </p:cNvPr>
          <p:cNvSpPr>
            <a:spLocks noGrp="1"/>
          </p:cNvSpPr>
          <p:nvPr>
            <p:ph type="title"/>
          </p:nvPr>
        </p:nvSpPr>
        <p:spPr>
          <a:xfrm>
            <a:off x="62070" y="5939393"/>
            <a:ext cx="10690461" cy="889653"/>
          </a:xfrm>
        </p:spPr>
        <p:txBody>
          <a:bodyPr>
            <a:noAutofit/>
          </a:bodyPr>
          <a:lstStyle/>
          <a:p>
            <a:r>
              <a:rPr lang="en-US" sz="3200" dirty="0"/>
              <a:t>Alpha Diversity Richness – Controlled for LTSP Treatment </a:t>
            </a:r>
          </a:p>
        </p:txBody>
      </p:sp>
      <p:pic>
        <p:nvPicPr>
          <p:cNvPr id="2" name="Picture 1" descr="A graph showing a diagram&#10;&#10;Description automatically generated with medium confidence">
            <a:extLst>
              <a:ext uri="{FF2B5EF4-FFF2-40B4-BE49-F238E27FC236}">
                <a16:creationId xmlns:a16="http://schemas.microsoft.com/office/drawing/2014/main" id="{5318FFE3-6417-C6E3-7C5C-A5CD7904ADB8}"/>
              </a:ext>
            </a:extLst>
          </p:cNvPr>
          <p:cNvPicPr>
            <a:picLocks noChangeAspect="1"/>
          </p:cNvPicPr>
          <p:nvPr/>
        </p:nvPicPr>
        <p:blipFill>
          <a:blip r:embed="rId3"/>
          <a:stretch>
            <a:fillRect/>
          </a:stretch>
        </p:blipFill>
        <p:spPr>
          <a:xfrm>
            <a:off x="6128649" y="317665"/>
            <a:ext cx="6063352" cy="4850681"/>
          </a:xfrm>
          <a:prstGeom prst="rect">
            <a:avLst/>
          </a:prstGeom>
        </p:spPr>
      </p:pic>
      <p:sp>
        <p:nvSpPr>
          <p:cNvPr id="5" name="TextBox 4">
            <a:extLst>
              <a:ext uri="{FF2B5EF4-FFF2-40B4-BE49-F238E27FC236}">
                <a16:creationId xmlns:a16="http://schemas.microsoft.com/office/drawing/2014/main" id="{59B9AC80-EEE7-7ED6-487A-6CE7FAC9D092}"/>
              </a:ext>
            </a:extLst>
          </p:cNvPr>
          <p:cNvSpPr txBox="1"/>
          <p:nvPr/>
        </p:nvSpPr>
        <p:spPr>
          <a:xfrm>
            <a:off x="4894946" y="132999"/>
            <a:ext cx="1268999" cy="369332"/>
          </a:xfrm>
          <a:prstGeom prst="rect">
            <a:avLst/>
          </a:prstGeom>
          <a:solidFill>
            <a:schemeClr val="accent5">
              <a:lumMod val="75000"/>
            </a:schemeClr>
          </a:solidFill>
        </p:spPr>
        <p:txBody>
          <a:bodyPr wrap="square" rtlCol="0">
            <a:spAutoFit/>
          </a:bodyPr>
          <a:lstStyle/>
          <a:p>
            <a:r>
              <a:rPr lang="en-US" dirty="0">
                <a:solidFill>
                  <a:schemeClr val="bg1"/>
                </a:solidFill>
              </a:rPr>
              <a:t>Figure 3</a:t>
            </a:r>
          </a:p>
        </p:txBody>
      </p:sp>
    </p:spTree>
    <p:extLst>
      <p:ext uri="{BB962C8B-B14F-4D97-AF65-F5344CB8AC3E}">
        <p14:creationId xmlns:p14="http://schemas.microsoft.com/office/powerpoint/2010/main" val="1051600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2D0141-8CCB-720C-5D69-300C6C7ED8ED}"/>
              </a:ext>
            </a:extLst>
          </p:cNvPr>
          <p:cNvSpPr>
            <a:spLocks noGrp="1"/>
          </p:cNvSpPr>
          <p:nvPr>
            <p:ph type="sldNum" sz="quarter" idx="12"/>
          </p:nvPr>
        </p:nvSpPr>
        <p:spPr/>
        <p:txBody>
          <a:bodyPr/>
          <a:lstStyle/>
          <a:p>
            <a:fld id="{E609454A-AAA3-B043-B3EB-B4162F4DF123}" type="slidenum">
              <a:rPr lang="en-US" smtClean="0"/>
              <a:t>11</a:t>
            </a:fld>
            <a:endParaRPr lang="en-US"/>
          </a:p>
        </p:txBody>
      </p:sp>
      <p:pic>
        <p:nvPicPr>
          <p:cNvPr id="8" name="Picture 7" descr="A graph showing a diagram&#10;&#10;Description automatically generated with medium confidence">
            <a:extLst>
              <a:ext uri="{FF2B5EF4-FFF2-40B4-BE49-F238E27FC236}">
                <a16:creationId xmlns:a16="http://schemas.microsoft.com/office/drawing/2014/main" id="{77744F6C-78E3-C623-0E74-7EA849592EDB}"/>
              </a:ext>
            </a:extLst>
          </p:cNvPr>
          <p:cNvPicPr>
            <a:picLocks noChangeAspect="1"/>
          </p:cNvPicPr>
          <p:nvPr/>
        </p:nvPicPr>
        <p:blipFill>
          <a:blip r:embed="rId2"/>
          <a:stretch>
            <a:fillRect/>
          </a:stretch>
        </p:blipFill>
        <p:spPr>
          <a:xfrm>
            <a:off x="62070" y="519430"/>
            <a:ext cx="5942013" cy="4753610"/>
          </a:xfrm>
          <a:prstGeom prst="rect">
            <a:avLst/>
          </a:prstGeom>
        </p:spPr>
      </p:pic>
      <p:pic>
        <p:nvPicPr>
          <p:cNvPr id="10" name="Picture 9" descr="A graph of a diagram&#10;&#10;Description automatically generated">
            <a:extLst>
              <a:ext uri="{FF2B5EF4-FFF2-40B4-BE49-F238E27FC236}">
                <a16:creationId xmlns:a16="http://schemas.microsoft.com/office/drawing/2014/main" id="{E105D1CC-B7CF-EC56-A2AB-F58172C0ADCD}"/>
              </a:ext>
            </a:extLst>
          </p:cNvPr>
          <p:cNvPicPr>
            <a:picLocks noChangeAspect="1"/>
          </p:cNvPicPr>
          <p:nvPr/>
        </p:nvPicPr>
        <p:blipFill>
          <a:blip r:embed="rId3"/>
          <a:stretch>
            <a:fillRect/>
          </a:stretch>
        </p:blipFill>
        <p:spPr>
          <a:xfrm>
            <a:off x="5589588" y="255270"/>
            <a:ext cx="6602412" cy="5281930"/>
          </a:xfrm>
          <a:prstGeom prst="rect">
            <a:avLst/>
          </a:prstGeom>
        </p:spPr>
      </p:pic>
      <p:sp>
        <p:nvSpPr>
          <p:cNvPr id="2" name="Title 1">
            <a:extLst>
              <a:ext uri="{FF2B5EF4-FFF2-40B4-BE49-F238E27FC236}">
                <a16:creationId xmlns:a16="http://schemas.microsoft.com/office/drawing/2014/main" id="{14ADA5C3-1EFB-4BE1-126F-C0E751AB3BB7}"/>
              </a:ext>
            </a:extLst>
          </p:cNvPr>
          <p:cNvSpPr>
            <a:spLocks noGrp="1"/>
          </p:cNvSpPr>
          <p:nvPr>
            <p:ph type="title"/>
          </p:nvPr>
        </p:nvSpPr>
        <p:spPr>
          <a:xfrm>
            <a:off x="62070" y="5939393"/>
            <a:ext cx="10690461" cy="889653"/>
          </a:xfrm>
        </p:spPr>
        <p:txBody>
          <a:bodyPr>
            <a:noAutofit/>
          </a:bodyPr>
          <a:lstStyle/>
          <a:p>
            <a:r>
              <a:rPr lang="en-US" sz="3200" dirty="0"/>
              <a:t>Alpha Diversity Richness – Controlled for LTSP Treatment </a:t>
            </a:r>
          </a:p>
        </p:txBody>
      </p:sp>
      <p:sp>
        <p:nvSpPr>
          <p:cNvPr id="3" name="TextBox 2">
            <a:extLst>
              <a:ext uri="{FF2B5EF4-FFF2-40B4-BE49-F238E27FC236}">
                <a16:creationId xmlns:a16="http://schemas.microsoft.com/office/drawing/2014/main" id="{639C375A-CF54-918D-A987-265F275DE173}"/>
              </a:ext>
            </a:extLst>
          </p:cNvPr>
          <p:cNvSpPr txBox="1"/>
          <p:nvPr/>
        </p:nvSpPr>
        <p:spPr>
          <a:xfrm>
            <a:off x="4169693" y="153780"/>
            <a:ext cx="2150994" cy="3416320"/>
          </a:xfrm>
          <a:prstGeom prst="rect">
            <a:avLst/>
          </a:prstGeom>
          <a:solidFill>
            <a:schemeClr val="accent5">
              <a:lumMod val="75000"/>
            </a:schemeClr>
          </a:solidFill>
        </p:spPr>
        <p:txBody>
          <a:bodyPr wrap="square" rtlCol="0">
            <a:spAutoFit/>
          </a:bodyPr>
          <a:lstStyle/>
          <a:p>
            <a:r>
              <a:rPr lang="en-US" dirty="0">
                <a:solidFill>
                  <a:schemeClr val="bg1"/>
                </a:solidFill>
              </a:rPr>
              <a:t>Talk about OM1 and OM2 how some more organic matter removal causes significant alpha diversity measure to be lower with C2 compaction treatment – may sure to check stats on this first</a:t>
            </a:r>
          </a:p>
        </p:txBody>
      </p:sp>
    </p:spTree>
    <p:extLst>
      <p:ext uri="{BB962C8B-B14F-4D97-AF65-F5344CB8AC3E}">
        <p14:creationId xmlns:p14="http://schemas.microsoft.com/office/powerpoint/2010/main" val="3348828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ACC1-F35A-41A6-0CDA-CB0676FDAEC6}"/>
              </a:ext>
            </a:extLst>
          </p:cNvPr>
          <p:cNvSpPr>
            <a:spLocks noGrp="1"/>
          </p:cNvSpPr>
          <p:nvPr>
            <p:ph type="title"/>
          </p:nvPr>
        </p:nvSpPr>
        <p:spPr>
          <a:xfrm>
            <a:off x="158276" y="2305343"/>
            <a:ext cx="3738475" cy="2247314"/>
          </a:xfrm>
        </p:spPr>
        <p:txBody>
          <a:bodyPr>
            <a:noAutofit/>
          </a:bodyPr>
          <a:lstStyle/>
          <a:p>
            <a:r>
              <a:rPr lang="en-US" sz="3200" dirty="0"/>
              <a:t>Phylogenetic Diversity – </a:t>
            </a:r>
            <a:br>
              <a:rPr lang="en-US" sz="3200" dirty="0"/>
            </a:br>
            <a:r>
              <a:rPr lang="en-US" sz="3200" dirty="0"/>
              <a:t>Soil </a:t>
            </a:r>
            <a:br>
              <a:rPr lang="en-US" sz="3200" dirty="0"/>
            </a:br>
            <a:r>
              <a:rPr lang="en-US" sz="3200" dirty="0"/>
              <a:t>Classification</a:t>
            </a:r>
          </a:p>
        </p:txBody>
      </p:sp>
      <p:pic>
        <p:nvPicPr>
          <p:cNvPr id="7" name="Picture 6" descr="A graph with different colored squares&#10;&#10;Description automatically generated">
            <a:extLst>
              <a:ext uri="{FF2B5EF4-FFF2-40B4-BE49-F238E27FC236}">
                <a16:creationId xmlns:a16="http://schemas.microsoft.com/office/drawing/2014/main" id="{F852213C-965E-E74C-972E-2C4B749BEED4}"/>
              </a:ext>
            </a:extLst>
          </p:cNvPr>
          <p:cNvPicPr>
            <a:picLocks noChangeAspect="1"/>
          </p:cNvPicPr>
          <p:nvPr/>
        </p:nvPicPr>
        <p:blipFill>
          <a:blip r:embed="rId3"/>
          <a:stretch>
            <a:fillRect/>
          </a:stretch>
        </p:blipFill>
        <p:spPr>
          <a:xfrm>
            <a:off x="3285641" y="152142"/>
            <a:ext cx="8382322" cy="6705858"/>
          </a:xfrm>
          <a:prstGeom prst="rect">
            <a:avLst/>
          </a:prstGeom>
        </p:spPr>
      </p:pic>
      <p:sp>
        <p:nvSpPr>
          <p:cNvPr id="9" name="Slide Number Placeholder 8">
            <a:extLst>
              <a:ext uri="{FF2B5EF4-FFF2-40B4-BE49-F238E27FC236}">
                <a16:creationId xmlns:a16="http://schemas.microsoft.com/office/drawing/2014/main" id="{2753D5CE-0E9C-7888-171B-AB07D2C96A81}"/>
              </a:ext>
            </a:extLst>
          </p:cNvPr>
          <p:cNvSpPr>
            <a:spLocks noGrp="1"/>
          </p:cNvSpPr>
          <p:nvPr>
            <p:ph type="sldNum" sz="quarter" idx="12"/>
          </p:nvPr>
        </p:nvSpPr>
        <p:spPr/>
        <p:txBody>
          <a:bodyPr/>
          <a:lstStyle/>
          <a:p>
            <a:fld id="{E609454A-AAA3-B043-B3EB-B4162F4DF123}" type="slidenum">
              <a:rPr lang="en-US" smtClean="0"/>
              <a:t>12</a:t>
            </a:fld>
            <a:endParaRPr lang="en-US"/>
          </a:p>
        </p:txBody>
      </p:sp>
      <p:sp>
        <p:nvSpPr>
          <p:cNvPr id="3" name="TextBox 2">
            <a:extLst>
              <a:ext uri="{FF2B5EF4-FFF2-40B4-BE49-F238E27FC236}">
                <a16:creationId xmlns:a16="http://schemas.microsoft.com/office/drawing/2014/main" id="{44DAAB16-B1C7-81E8-0F09-CD7794E3E0D0}"/>
              </a:ext>
            </a:extLst>
          </p:cNvPr>
          <p:cNvSpPr txBox="1"/>
          <p:nvPr/>
        </p:nvSpPr>
        <p:spPr>
          <a:xfrm>
            <a:off x="646462" y="874839"/>
            <a:ext cx="2150994" cy="1200329"/>
          </a:xfrm>
          <a:prstGeom prst="rect">
            <a:avLst/>
          </a:prstGeom>
          <a:solidFill>
            <a:schemeClr val="accent5">
              <a:lumMod val="75000"/>
            </a:schemeClr>
          </a:solidFill>
        </p:spPr>
        <p:txBody>
          <a:bodyPr wrap="square" rtlCol="0">
            <a:spAutoFit/>
          </a:bodyPr>
          <a:lstStyle/>
          <a:p>
            <a:r>
              <a:rPr lang="en-US" dirty="0">
                <a:solidFill>
                  <a:schemeClr val="bg1"/>
                </a:solidFill>
              </a:rPr>
              <a:t>Supplemental for figure 1, to show it is driven by both Shannon and faith</a:t>
            </a:r>
          </a:p>
        </p:txBody>
      </p:sp>
    </p:spTree>
    <p:extLst>
      <p:ext uri="{BB962C8B-B14F-4D97-AF65-F5344CB8AC3E}">
        <p14:creationId xmlns:p14="http://schemas.microsoft.com/office/powerpoint/2010/main" val="2475971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E0C67-3F17-C11F-44F7-DFFD4A9E32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Phylogenetic Diversity – Compaction Level</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graph with different colored squares&#10;&#10;Description automatically generated">
            <a:extLst>
              <a:ext uri="{FF2B5EF4-FFF2-40B4-BE49-F238E27FC236}">
                <a16:creationId xmlns:a16="http://schemas.microsoft.com/office/drawing/2014/main" id="{313E5B2B-8D1E-EE78-761D-7DB753E08053}"/>
              </a:ext>
            </a:extLst>
          </p:cNvPr>
          <p:cNvPicPr>
            <a:picLocks noChangeAspect="1"/>
          </p:cNvPicPr>
          <p:nvPr/>
        </p:nvPicPr>
        <p:blipFill>
          <a:blip r:embed="rId3"/>
          <a:stretch>
            <a:fillRect/>
          </a:stretch>
        </p:blipFill>
        <p:spPr>
          <a:xfrm>
            <a:off x="4878178" y="625683"/>
            <a:ext cx="6819222" cy="5455380"/>
          </a:xfrm>
          <a:prstGeom prst="rect">
            <a:avLst/>
          </a:prstGeom>
        </p:spPr>
      </p:pic>
      <p:sp>
        <p:nvSpPr>
          <p:cNvPr id="6" name="Slide Number Placeholder 5">
            <a:extLst>
              <a:ext uri="{FF2B5EF4-FFF2-40B4-BE49-F238E27FC236}">
                <a16:creationId xmlns:a16="http://schemas.microsoft.com/office/drawing/2014/main" id="{7E19290F-A061-4D0E-95F8-FEF71903B2FD}"/>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E609454A-AAA3-B043-B3EB-B4162F4DF123}"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758680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8968-B92F-6909-75D6-2A92316728B5}"/>
              </a:ext>
            </a:extLst>
          </p:cNvPr>
          <p:cNvSpPr>
            <a:spLocks noGrp="1"/>
          </p:cNvSpPr>
          <p:nvPr>
            <p:ph type="title"/>
          </p:nvPr>
        </p:nvSpPr>
        <p:spPr>
          <a:xfrm>
            <a:off x="0" y="2343930"/>
            <a:ext cx="2173366" cy="2690248"/>
          </a:xfrm>
        </p:spPr>
        <p:txBody>
          <a:bodyPr>
            <a:noAutofit/>
          </a:bodyPr>
          <a:lstStyle/>
          <a:p>
            <a:r>
              <a:rPr lang="en-US" sz="2800" dirty="0"/>
              <a:t>Beta Diversity </a:t>
            </a:r>
            <a:br>
              <a:rPr lang="en-US" sz="2800" dirty="0"/>
            </a:br>
            <a:r>
              <a:rPr lang="en-US" sz="2800" dirty="0"/>
              <a:t>Bray-Curtis PCOA Plot</a:t>
            </a:r>
            <a:br>
              <a:rPr lang="en-US" sz="2800" dirty="0"/>
            </a:br>
            <a:br>
              <a:rPr lang="en-US" sz="2800" dirty="0"/>
            </a:br>
            <a:r>
              <a:rPr lang="en-US" sz="2800" dirty="0"/>
              <a:t>Soil Classification</a:t>
            </a:r>
            <a:br>
              <a:rPr lang="en-US" sz="2800" dirty="0"/>
            </a:br>
            <a:r>
              <a:rPr lang="en-US" sz="2800" dirty="0"/>
              <a:t> </a:t>
            </a:r>
          </a:p>
        </p:txBody>
      </p:sp>
      <p:pic>
        <p:nvPicPr>
          <p:cNvPr id="5" name="Picture 4">
            <a:extLst>
              <a:ext uri="{FF2B5EF4-FFF2-40B4-BE49-F238E27FC236}">
                <a16:creationId xmlns:a16="http://schemas.microsoft.com/office/drawing/2014/main" id="{A93A1117-31F7-60A1-6BFC-CEA8FF39F149}"/>
              </a:ext>
            </a:extLst>
          </p:cNvPr>
          <p:cNvPicPr>
            <a:picLocks noChangeAspect="1"/>
          </p:cNvPicPr>
          <p:nvPr/>
        </p:nvPicPr>
        <p:blipFill>
          <a:blip r:embed="rId3"/>
          <a:stretch>
            <a:fillRect/>
          </a:stretch>
        </p:blipFill>
        <p:spPr>
          <a:xfrm>
            <a:off x="2051373" y="520108"/>
            <a:ext cx="10140627" cy="6337892"/>
          </a:xfrm>
          <a:prstGeom prst="rect">
            <a:avLst/>
          </a:prstGeom>
        </p:spPr>
      </p:pic>
      <p:sp>
        <p:nvSpPr>
          <p:cNvPr id="7" name="Slide Number Placeholder 6">
            <a:extLst>
              <a:ext uri="{FF2B5EF4-FFF2-40B4-BE49-F238E27FC236}">
                <a16:creationId xmlns:a16="http://schemas.microsoft.com/office/drawing/2014/main" id="{091250BE-E60C-BEC4-7125-87D3A1396804}"/>
              </a:ext>
            </a:extLst>
          </p:cNvPr>
          <p:cNvSpPr>
            <a:spLocks noGrp="1"/>
          </p:cNvSpPr>
          <p:nvPr>
            <p:ph type="sldNum" sz="quarter" idx="12"/>
          </p:nvPr>
        </p:nvSpPr>
        <p:spPr/>
        <p:txBody>
          <a:bodyPr/>
          <a:lstStyle/>
          <a:p>
            <a:fld id="{E609454A-AAA3-B043-B3EB-B4162F4DF123}" type="slidenum">
              <a:rPr lang="en-US" smtClean="0"/>
              <a:t>14</a:t>
            </a:fld>
            <a:endParaRPr lang="en-US"/>
          </a:p>
        </p:txBody>
      </p:sp>
      <p:sp>
        <p:nvSpPr>
          <p:cNvPr id="3" name="TextBox 2">
            <a:extLst>
              <a:ext uri="{FF2B5EF4-FFF2-40B4-BE49-F238E27FC236}">
                <a16:creationId xmlns:a16="http://schemas.microsoft.com/office/drawing/2014/main" id="{21458BC7-194D-09F2-4132-E2A42D3CF908}"/>
              </a:ext>
            </a:extLst>
          </p:cNvPr>
          <p:cNvSpPr txBox="1"/>
          <p:nvPr/>
        </p:nvSpPr>
        <p:spPr>
          <a:xfrm>
            <a:off x="249700" y="335442"/>
            <a:ext cx="2150994" cy="646331"/>
          </a:xfrm>
          <a:prstGeom prst="rect">
            <a:avLst/>
          </a:prstGeom>
          <a:solidFill>
            <a:schemeClr val="accent5">
              <a:lumMod val="75000"/>
            </a:schemeClr>
          </a:solidFill>
        </p:spPr>
        <p:txBody>
          <a:bodyPr wrap="square" rtlCol="0">
            <a:spAutoFit/>
          </a:bodyPr>
          <a:lstStyle/>
          <a:p>
            <a:r>
              <a:rPr lang="en-US" dirty="0">
                <a:solidFill>
                  <a:schemeClr val="bg1"/>
                </a:solidFill>
              </a:rPr>
              <a:t>Figure 2: annotate group 1, 2 and 3</a:t>
            </a:r>
          </a:p>
        </p:txBody>
      </p:sp>
    </p:spTree>
    <p:extLst>
      <p:ext uri="{BB962C8B-B14F-4D97-AF65-F5344CB8AC3E}">
        <p14:creationId xmlns:p14="http://schemas.microsoft.com/office/powerpoint/2010/main" val="2606536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B78D8C-198D-CE87-E2B1-BA658C146847}"/>
              </a:ext>
            </a:extLst>
          </p:cNvPr>
          <p:cNvSpPr>
            <a:spLocks noGrp="1"/>
          </p:cNvSpPr>
          <p:nvPr>
            <p:ph type="sldNum" sz="quarter" idx="12"/>
          </p:nvPr>
        </p:nvSpPr>
        <p:spPr/>
        <p:txBody>
          <a:bodyPr/>
          <a:lstStyle/>
          <a:p>
            <a:fld id="{E609454A-AAA3-B043-B3EB-B4162F4DF123}" type="slidenum">
              <a:rPr lang="en-US" smtClean="0"/>
              <a:t>15</a:t>
            </a:fld>
            <a:endParaRPr lang="en-US"/>
          </a:p>
        </p:txBody>
      </p:sp>
      <p:pic>
        <p:nvPicPr>
          <p:cNvPr id="6" name="Picture 5" descr="A graph with red and blue dots&#10;&#10;Description automatically generated">
            <a:extLst>
              <a:ext uri="{FF2B5EF4-FFF2-40B4-BE49-F238E27FC236}">
                <a16:creationId xmlns:a16="http://schemas.microsoft.com/office/drawing/2014/main" id="{F62299D1-7FF5-4AAF-C032-02FDF426D874}"/>
              </a:ext>
            </a:extLst>
          </p:cNvPr>
          <p:cNvPicPr>
            <a:picLocks noChangeAspect="1"/>
          </p:cNvPicPr>
          <p:nvPr/>
        </p:nvPicPr>
        <p:blipFill>
          <a:blip r:embed="rId3"/>
          <a:stretch>
            <a:fillRect/>
          </a:stretch>
        </p:blipFill>
        <p:spPr>
          <a:xfrm>
            <a:off x="2968486" y="774216"/>
            <a:ext cx="9223514" cy="5764696"/>
          </a:xfrm>
          <a:prstGeom prst="rect">
            <a:avLst/>
          </a:prstGeom>
        </p:spPr>
      </p:pic>
      <p:sp>
        <p:nvSpPr>
          <p:cNvPr id="7" name="Title 1">
            <a:extLst>
              <a:ext uri="{FF2B5EF4-FFF2-40B4-BE49-F238E27FC236}">
                <a16:creationId xmlns:a16="http://schemas.microsoft.com/office/drawing/2014/main" id="{0C2CF43C-5C57-E7CE-E0DC-4FD4D75D7CFE}"/>
              </a:ext>
            </a:extLst>
          </p:cNvPr>
          <p:cNvSpPr>
            <a:spLocks noGrp="1"/>
          </p:cNvSpPr>
          <p:nvPr>
            <p:ph type="title"/>
          </p:nvPr>
        </p:nvSpPr>
        <p:spPr>
          <a:xfrm>
            <a:off x="0" y="2343930"/>
            <a:ext cx="2794000" cy="3853670"/>
          </a:xfrm>
        </p:spPr>
        <p:txBody>
          <a:bodyPr>
            <a:noAutofit/>
          </a:bodyPr>
          <a:lstStyle/>
          <a:p>
            <a:r>
              <a:rPr lang="en-US" sz="2800" dirty="0"/>
              <a:t>Beta Diversity </a:t>
            </a:r>
            <a:br>
              <a:rPr lang="en-US" sz="2800" dirty="0"/>
            </a:br>
            <a:r>
              <a:rPr lang="en-US" sz="2800" dirty="0"/>
              <a:t>Bray-Curtis PCOA Plot</a:t>
            </a:r>
            <a:br>
              <a:rPr lang="en-US" sz="2800" dirty="0"/>
            </a:br>
            <a:br>
              <a:rPr lang="en-US" sz="2800" dirty="0"/>
            </a:br>
            <a:r>
              <a:rPr lang="en-US" sz="2800" dirty="0"/>
              <a:t>Compaction Level</a:t>
            </a:r>
            <a:br>
              <a:rPr lang="en-US" sz="2800" dirty="0"/>
            </a:br>
            <a:br>
              <a:rPr lang="en-US" sz="2800" dirty="0"/>
            </a:br>
            <a:br>
              <a:rPr lang="en-US" sz="2800" dirty="0"/>
            </a:br>
            <a:r>
              <a:rPr lang="en-US" sz="2800" i="1" dirty="0"/>
              <a:t>Next step: do a plot combining similar soil classifications</a:t>
            </a:r>
            <a:br>
              <a:rPr lang="en-US" sz="2800" dirty="0"/>
            </a:br>
            <a:r>
              <a:rPr lang="en-US" sz="2800" dirty="0"/>
              <a:t> </a:t>
            </a:r>
          </a:p>
        </p:txBody>
      </p:sp>
    </p:spTree>
    <p:extLst>
      <p:ext uri="{BB962C8B-B14F-4D97-AF65-F5344CB8AC3E}">
        <p14:creationId xmlns:p14="http://schemas.microsoft.com/office/powerpoint/2010/main" val="4237533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different colored circles&#10;&#10;Description automatically generated">
            <a:extLst>
              <a:ext uri="{FF2B5EF4-FFF2-40B4-BE49-F238E27FC236}">
                <a16:creationId xmlns:a16="http://schemas.microsoft.com/office/drawing/2014/main" id="{7C51FE97-2A3E-DE0C-65CB-4782E5128213}"/>
              </a:ext>
            </a:extLst>
          </p:cNvPr>
          <p:cNvPicPr>
            <a:picLocks noGrp="1" noChangeAspect="1"/>
          </p:cNvPicPr>
          <p:nvPr>
            <p:ph idx="1"/>
          </p:nvPr>
        </p:nvPicPr>
        <p:blipFill>
          <a:blip r:embed="rId2"/>
          <a:stretch>
            <a:fillRect/>
          </a:stretch>
        </p:blipFill>
        <p:spPr>
          <a:xfrm>
            <a:off x="1662167" y="431800"/>
            <a:ext cx="9691633" cy="5592763"/>
          </a:xfrm>
        </p:spPr>
      </p:pic>
      <p:sp>
        <p:nvSpPr>
          <p:cNvPr id="4" name="Slide Number Placeholder 3">
            <a:extLst>
              <a:ext uri="{FF2B5EF4-FFF2-40B4-BE49-F238E27FC236}">
                <a16:creationId xmlns:a16="http://schemas.microsoft.com/office/drawing/2014/main" id="{AE12A5F0-A3FE-23A8-84FF-46BFF2870087}"/>
              </a:ext>
            </a:extLst>
          </p:cNvPr>
          <p:cNvSpPr>
            <a:spLocks noGrp="1"/>
          </p:cNvSpPr>
          <p:nvPr>
            <p:ph type="sldNum" sz="quarter" idx="12"/>
          </p:nvPr>
        </p:nvSpPr>
        <p:spPr/>
        <p:txBody>
          <a:bodyPr/>
          <a:lstStyle/>
          <a:p>
            <a:fld id="{E609454A-AAA3-B043-B3EB-B4162F4DF123}" type="slidenum">
              <a:rPr lang="en-US" smtClean="0"/>
              <a:t>16</a:t>
            </a:fld>
            <a:endParaRPr lang="en-US"/>
          </a:p>
        </p:txBody>
      </p:sp>
      <p:sp>
        <p:nvSpPr>
          <p:cNvPr id="7" name="TextBox 6">
            <a:extLst>
              <a:ext uri="{FF2B5EF4-FFF2-40B4-BE49-F238E27FC236}">
                <a16:creationId xmlns:a16="http://schemas.microsoft.com/office/drawing/2014/main" id="{9C808A1B-6478-92D2-FF88-86EB3ACD8C5F}"/>
              </a:ext>
            </a:extLst>
          </p:cNvPr>
          <p:cNvSpPr txBox="1"/>
          <p:nvPr/>
        </p:nvSpPr>
        <p:spPr>
          <a:xfrm>
            <a:off x="297408" y="187106"/>
            <a:ext cx="2150994" cy="646331"/>
          </a:xfrm>
          <a:prstGeom prst="rect">
            <a:avLst/>
          </a:prstGeom>
          <a:solidFill>
            <a:schemeClr val="accent5">
              <a:lumMod val="75000"/>
            </a:schemeClr>
          </a:solidFill>
        </p:spPr>
        <p:txBody>
          <a:bodyPr wrap="square" rtlCol="0">
            <a:spAutoFit/>
          </a:bodyPr>
          <a:lstStyle/>
          <a:p>
            <a:r>
              <a:rPr lang="en-US" dirty="0">
                <a:solidFill>
                  <a:schemeClr val="bg1"/>
                </a:solidFill>
              </a:rPr>
              <a:t>Get rid of NAs in all data</a:t>
            </a:r>
          </a:p>
        </p:txBody>
      </p:sp>
    </p:spTree>
    <p:extLst>
      <p:ext uri="{BB962C8B-B14F-4D97-AF65-F5344CB8AC3E}">
        <p14:creationId xmlns:p14="http://schemas.microsoft.com/office/powerpoint/2010/main" val="381887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F4E519-1346-524A-92F7-F3977C9053DF}"/>
              </a:ext>
            </a:extLst>
          </p:cNvPr>
          <p:cNvSpPr>
            <a:spLocks noGrp="1"/>
          </p:cNvSpPr>
          <p:nvPr>
            <p:ph type="sldNum" sz="quarter" idx="12"/>
          </p:nvPr>
        </p:nvSpPr>
        <p:spPr/>
        <p:txBody>
          <a:bodyPr/>
          <a:lstStyle/>
          <a:p>
            <a:fld id="{E609454A-AAA3-B043-B3EB-B4162F4DF123}" type="slidenum">
              <a:rPr lang="en-US" smtClean="0"/>
              <a:t>17</a:t>
            </a:fld>
            <a:endParaRPr lang="en-US"/>
          </a:p>
        </p:txBody>
      </p:sp>
      <p:pic>
        <p:nvPicPr>
          <p:cNvPr id="6" name="Picture 5" descr="A graph of a number of blue and pink bars&#10;&#10;Description automatically generated with medium confidence">
            <a:extLst>
              <a:ext uri="{FF2B5EF4-FFF2-40B4-BE49-F238E27FC236}">
                <a16:creationId xmlns:a16="http://schemas.microsoft.com/office/drawing/2014/main" id="{8E2ABFA8-338D-7970-0E95-521C72EDC1DC}"/>
              </a:ext>
            </a:extLst>
          </p:cNvPr>
          <p:cNvPicPr>
            <a:picLocks noChangeAspect="1"/>
          </p:cNvPicPr>
          <p:nvPr/>
        </p:nvPicPr>
        <p:blipFill>
          <a:blip r:embed="rId2"/>
          <a:stretch>
            <a:fillRect/>
          </a:stretch>
        </p:blipFill>
        <p:spPr>
          <a:xfrm>
            <a:off x="3405808" y="557696"/>
            <a:ext cx="8613913" cy="5742608"/>
          </a:xfrm>
          <a:prstGeom prst="rect">
            <a:avLst/>
          </a:prstGeom>
        </p:spPr>
      </p:pic>
      <p:sp>
        <p:nvSpPr>
          <p:cNvPr id="2" name="Title 1">
            <a:extLst>
              <a:ext uri="{FF2B5EF4-FFF2-40B4-BE49-F238E27FC236}">
                <a16:creationId xmlns:a16="http://schemas.microsoft.com/office/drawing/2014/main" id="{763BD144-4C1A-8690-C266-F05E14DEA8F6}"/>
              </a:ext>
            </a:extLst>
          </p:cNvPr>
          <p:cNvSpPr>
            <a:spLocks noGrp="1"/>
          </p:cNvSpPr>
          <p:nvPr>
            <p:ph type="title"/>
          </p:nvPr>
        </p:nvSpPr>
        <p:spPr>
          <a:xfrm>
            <a:off x="437322" y="2317425"/>
            <a:ext cx="2173366" cy="2690248"/>
          </a:xfrm>
        </p:spPr>
        <p:txBody>
          <a:bodyPr>
            <a:noAutofit/>
          </a:bodyPr>
          <a:lstStyle/>
          <a:p>
            <a:r>
              <a:rPr lang="en-US" sz="2800" dirty="0"/>
              <a:t>Taxa Bar Plot - Phylum </a:t>
            </a:r>
            <a:br>
              <a:rPr lang="en-US" sz="2800" dirty="0"/>
            </a:br>
            <a:br>
              <a:rPr lang="en-US" sz="2800" dirty="0"/>
            </a:br>
            <a:br>
              <a:rPr lang="en-US" sz="2800" dirty="0"/>
            </a:br>
            <a:r>
              <a:rPr lang="en-US" sz="2800" dirty="0"/>
              <a:t>Soil Classification </a:t>
            </a:r>
          </a:p>
        </p:txBody>
      </p:sp>
    </p:spTree>
    <p:extLst>
      <p:ext uri="{BB962C8B-B14F-4D97-AF65-F5344CB8AC3E}">
        <p14:creationId xmlns:p14="http://schemas.microsoft.com/office/powerpoint/2010/main" val="1507370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AC8388-EF1C-0D95-8E0F-2094F7728880}"/>
              </a:ext>
            </a:extLst>
          </p:cNvPr>
          <p:cNvSpPr>
            <a:spLocks noGrp="1"/>
          </p:cNvSpPr>
          <p:nvPr>
            <p:ph type="sldNum" sz="quarter" idx="12"/>
          </p:nvPr>
        </p:nvSpPr>
        <p:spPr/>
        <p:txBody>
          <a:bodyPr/>
          <a:lstStyle/>
          <a:p>
            <a:fld id="{E609454A-AAA3-B043-B3EB-B4162F4DF123}" type="slidenum">
              <a:rPr lang="en-US" smtClean="0"/>
              <a:t>18</a:t>
            </a:fld>
            <a:endParaRPr lang="en-US"/>
          </a:p>
        </p:txBody>
      </p:sp>
      <p:pic>
        <p:nvPicPr>
          <p:cNvPr id="5" name="Picture 4" descr="A graph of different colored squares&#10;&#10;Description automatically generated">
            <a:extLst>
              <a:ext uri="{FF2B5EF4-FFF2-40B4-BE49-F238E27FC236}">
                <a16:creationId xmlns:a16="http://schemas.microsoft.com/office/drawing/2014/main" id="{9EFD27A5-9902-F6DB-3E72-FB0B70EE0323}"/>
              </a:ext>
            </a:extLst>
          </p:cNvPr>
          <p:cNvPicPr>
            <a:picLocks noChangeAspect="1"/>
          </p:cNvPicPr>
          <p:nvPr/>
        </p:nvPicPr>
        <p:blipFill>
          <a:blip r:embed="rId2"/>
          <a:stretch>
            <a:fillRect/>
          </a:stretch>
        </p:blipFill>
        <p:spPr>
          <a:xfrm>
            <a:off x="3016526" y="0"/>
            <a:ext cx="9175474" cy="6116983"/>
          </a:xfrm>
          <a:prstGeom prst="rect">
            <a:avLst/>
          </a:prstGeom>
        </p:spPr>
      </p:pic>
      <p:sp>
        <p:nvSpPr>
          <p:cNvPr id="6" name="Title 1">
            <a:extLst>
              <a:ext uri="{FF2B5EF4-FFF2-40B4-BE49-F238E27FC236}">
                <a16:creationId xmlns:a16="http://schemas.microsoft.com/office/drawing/2014/main" id="{06C7D06A-3E1E-68F1-AD20-E5E439DBA0D3}"/>
              </a:ext>
            </a:extLst>
          </p:cNvPr>
          <p:cNvSpPr>
            <a:spLocks noGrp="1"/>
          </p:cNvSpPr>
          <p:nvPr>
            <p:ph type="title"/>
          </p:nvPr>
        </p:nvSpPr>
        <p:spPr>
          <a:xfrm>
            <a:off x="437322" y="2317425"/>
            <a:ext cx="2173366" cy="2690248"/>
          </a:xfrm>
        </p:spPr>
        <p:txBody>
          <a:bodyPr>
            <a:noAutofit/>
          </a:bodyPr>
          <a:lstStyle/>
          <a:p>
            <a:r>
              <a:rPr lang="en-US" sz="2800" dirty="0"/>
              <a:t>Taxa Bar Plot - Class </a:t>
            </a:r>
            <a:br>
              <a:rPr lang="en-US" sz="2800" dirty="0"/>
            </a:br>
            <a:br>
              <a:rPr lang="en-US" sz="2800" dirty="0"/>
            </a:br>
            <a:br>
              <a:rPr lang="en-US" sz="2800" dirty="0"/>
            </a:br>
            <a:r>
              <a:rPr lang="en-US" sz="2800" dirty="0"/>
              <a:t>Soil Classification </a:t>
            </a:r>
          </a:p>
        </p:txBody>
      </p:sp>
    </p:spTree>
    <p:extLst>
      <p:ext uri="{BB962C8B-B14F-4D97-AF65-F5344CB8AC3E}">
        <p14:creationId xmlns:p14="http://schemas.microsoft.com/office/powerpoint/2010/main" val="3005557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772A48-1D99-B473-EE23-971B5CF630B6}"/>
              </a:ext>
            </a:extLst>
          </p:cNvPr>
          <p:cNvSpPr>
            <a:spLocks noGrp="1"/>
          </p:cNvSpPr>
          <p:nvPr>
            <p:ph type="sldNum" sz="quarter" idx="12"/>
          </p:nvPr>
        </p:nvSpPr>
        <p:spPr/>
        <p:txBody>
          <a:bodyPr/>
          <a:lstStyle/>
          <a:p>
            <a:fld id="{E609454A-AAA3-B043-B3EB-B4162F4DF123}" type="slidenum">
              <a:rPr lang="en-US" smtClean="0"/>
              <a:t>19</a:t>
            </a:fld>
            <a:endParaRPr lang="en-US"/>
          </a:p>
        </p:txBody>
      </p:sp>
      <p:pic>
        <p:nvPicPr>
          <p:cNvPr id="7" name="Picture 6" descr="A graph of different colored squares&#10;&#10;Description automatically generated">
            <a:extLst>
              <a:ext uri="{FF2B5EF4-FFF2-40B4-BE49-F238E27FC236}">
                <a16:creationId xmlns:a16="http://schemas.microsoft.com/office/drawing/2014/main" id="{B3DB5F09-43AE-B473-FFE1-305FA2186648}"/>
              </a:ext>
            </a:extLst>
          </p:cNvPr>
          <p:cNvPicPr>
            <a:picLocks noChangeAspect="1"/>
          </p:cNvPicPr>
          <p:nvPr/>
        </p:nvPicPr>
        <p:blipFill>
          <a:blip r:embed="rId2"/>
          <a:stretch>
            <a:fillRect/>
          </a:stretch>
        </p:blipFill>
        <p:spPr>
          <a:xfrm>
            <a:off x="3296478" y="426002"/>
            <a:ext cx="8895522" cy="5930348"/>
          </a:xfrm>
          <a:prstGeom prst="rect">
            <a:avLst/>
          </a:prstGeom>
        </p:spPr>
      </p:pic>
      <p:sp>
        <p:nvSpPr>
          <p:cNvPr id="12" name="Title 1">
            <a:extLst>
              <a:ext uri="{FF2B5EF4-FFF2-40B4-BE49-F238E27FC236}">
                <a16:creationId xmlns:a16="http://schemas.microsoft.com/office/drawing/2014/main" id="{B023C285-E785-D454-D3B9-4F19A04B3C30}"/>
              </a:ext>
            </a:extLst>
          </p:cNvPr>
          <p:cNvSpPr>
            <a:spLocks noGrp="1"/>
          </p:cNvSpPr>
          <p:nvPr>
            <p:ph type="title"/>
          </p:nvPr>
        </p:nvSpPr>
        <p:spPr>
          <a:xfrm>
            <a:off x="437322" y="2317425"/>
            <a:ext cx="2173366" cy="2690248"/>
          </a:xfrm>
        </p:spPr>
        <p:txBody>
          <a:bodyPr>
            <a:noAutofit/>
          </a:bodyPr>
          <a:lstStyle/>
          <a:p>
            <a:r>
              <a:rPr lang="en-US" sz="2800" dirty="0"/>
              <a:t>Taxa Bar Plot - Genus </a:t>
            </a:r>
            <a:br>
              <a:rPr lang="en-US" sz="2800" dirty="0"/>
            </a:br>
            <a:br>
              <a:rPr lang="en-US" sz="2800" dirty="0"/>
            </a:br>
            <a:br>
              <a:rPr lang="en-US" sz="2800" dirty="0"/>
            </a:br>
            <a:r>
              <a:rPr lang="en-US" sz="2800" dirty="0"/>
              <a:t>Soil Classification </a:t>
            </a:r>
          </a:p>
        </p:txBody>
      </p:sp>
      <p:sp>
        <p:nvSpPr>
          <p:cNvPr id="2" name="TextBox 1">
            <a:extLst>
              <a:ext uri="{FF2B5EF4-FFF2-40B4-BE49-F238E27FC236}">
                <a16:creationId xmlns:a16="http://schemas.microsoft.com/office/drawing/2014/main" id="{6C473C51-DA34-0A57-6D09-422647D2885A}"/>
              </a:ext>
            </a:extLst>
          </p:cNvPr>
          <p:cNvSpPr txBox="1"/>
          <p:nvPr/>
        </p:nvSpPr>
        <p:spPr>
          <a:xfrm>
            <a:off x="7772400" y="3758598"/>
            <a:ext cx="2055744" cy="2862322"/>
          </a:xfrm>
          <a:prstGeom prst="rect">
            <a:avLst/>
          </a:prstGeom>
          <a:solidFill>
            <a:schemeClr val="accent5">
              <a:lumMod val="75000"/>
            </a:schemeClr>
          </a:solidFill>
        </p:spPr>
        <p:txBody>
          <a:bodyPr wrap="square" rtlCol="0">
            <a:spAutoFit/>
          </a:bodyPr>
          <a:lstStyle/>
          <a:p>
            <a:r>
              <a:rPr lang="en-US" dirty="0">
                <a:solidFill>
                  <a:schemeClr val="bg1"/>
                </a:solidFill>
              </a:rPr>
              <a:t>Talk about how this group has more of the purple genus so it is a lot less even than the other soil types leading to lower alpha diversity because it is all mostly one group</a:t>
            </a:r>
          </a:p>
        </p:txBody>
      </p:sp>
      <p:sp>
        <p:nvSpPr>
          <p:cNvPr id="3" name="TextBox 2">
            <a:extLst>
              <a:ext uri="{FF2B5EF4-FFF2-40B4-BE49-F238E27FC236}">
                <a16:creationId xmlns:a16="http://schemas.microsoft.com/office/drawing/2014/main" id="{656BDC59-A223-CD75-19E5-F74875788995}"/>
              </a:ext>
            </a:extLst>
          </p:cNvPr>
          <p:cNvSpPr txBox="1"/>
          <p:nvPr/>
        </p:nvSpPr>
        <p:spPr>
          <a:xfrm>
            <a:off x="641406" y="685231"/>
            <a:ext cx="2055744" cy="1200329"/>
          </a:xfrm>
          <a:prstGeom prst="rect">
            <a:avLst/>
          </a:prstGeom>
          <a:solidFill>
            <a:schemeClr val="accent5">
              <a:lumMod val="75000"/>
            </a:schemeClr>
          </a:solidFill>
        </p:spPr>
        <p:txBody>
          <a:bodyPr wrap="square" rtlCol="0">
            <a:spAutoFit/>
          </a:bodyPr>
          <a:lstStyle/>
          <a:p>
            <a:r>
              <a:rPr lang="en-US" dirty="0">
                <a:solidFill>
                  <a:schemeClr val="bg1"/>
                </a:solidFill>
              </a:rPr>
              <a:t>Supplemental plots 2: 1 soil type 1 compaction for figure 2</a:t>
            </a:r>
          </a:p>
        </p:txBody>
      </p:sp>
    </p:spTree>
    <p:extLst>
      <p:ext uri="{BB962C8B-B14F-4D97-AF65-F5344CB8AC3E}">
        <p14:creationId xmlns:p14="http://schemas.microsoft.com/office/powerpoint/2010/main" val="1135771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41DD-4D73-5CCA-E2BD-5EB395E1384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9586BD6-73D4-DE60-7EB4-B1936CED8734}"/>
              </a:ext>
            </a:extLst>
          </p:cNvPr>
          <p:cNvSpPr>
            <a:spLocks noGrp="1"/>
          </p:cNvSpPr>
          <p:nvPr>
            <p:ph idx="1"/>
          </p:nvPr>
        </p:nvSpPr>
        <p:spPr/>
        <p:txBody>
          <a:bodyPr>
            <a:normAutofit/>
          </a:bodyPr>
          <a:lstStyle/>
          <a:p>
            <a:pPr marL="514350" indent="-514350">
              <a:buFont typeface="+mj-lt"/>
              <a:buAutoNum type="arabicPeriod"/>
            </a:pPr>
            <a:r>
              <a:rPr lang="en-US" dirty="0"/>
              <a:t>Introduction </a:t>
            </a:r>
          </a:p>
          <a:p>
            <a:pPr marL="514350" indent="-514350">
              <a:buFont typeface="+mj-lt"/>
              <a:buAutoNum type="arabicPeriod"/>
            </a:pPr>
            <a:r>
              <a:rPr lang="en-US" dirty="0"/>
              <a:t>Research Focus </a:t>
            </a:r>
          </a:p>
          <a:p>
            <a:pPr marL="514350" indent="-514350">
              <a:buFont typeface="+mj-lt"/>
              <a:buAutoNum type="arabicPeriod"/>
            </a:pPr>
            <a:r>
              <a:rPr lang="en-US" dirty="0"/>
              <a:t>Alpha Diversity</a:t>
            </a:r>
          </a:p>
          <a:p>
            <a:pPr marL="514350" indent="-514350">
              <a:buFont typeface="+mj-lt"/>
              <a:buAutoNum type="arabicPeriod"/>
            </a:pPr>
            <a:r>
              <a:rPr lang="en-US" dirty="0"/>
              <a:t>Beta Diversity</a:t>
            </a:r>
          </a:p>
          <a:p>
            <a:pPr marL="514350" indent="-514350">
              <a:buFont typeface="+mj-lt"/>
              <a:buAutoNum type="arabicPeriod"/>
            </a:pPr>
            <a:r>
              <a:rPr lang="en-US" dirty="0"/>
              <a:t>Core Microbiome </a:t>
            </a:r>
          </a:p>
          <a:p>
            <a:pPr marL="514350" indent="-514350">
              <a:buFont typeface="+mj-lt"/>
              <a:buAutoNum type="arabicPeriod"/>
            </a:pPr>
            <a:r>
              <a:rPr lang="en-US" dirty="0"/>
              <a:t>Indicator Taxa </a:t>
            </a:r>
          </a:p>
          <a:p>
            <a:pPr marL="514350" indent="-514350">
              <a:buFont typeface="+mj-lt"/>
              <a:buAutoNum type="arabicPeriod"/>
            </a:pPr>
            <a:r>
              <a:rPr lang="en-US" dirty="0"/>
              <a:t>Differential Abundance</a:t>
            </a:r>
          </a:p>
          <a:p>
            <a:pPr marL="514350" indent="-514350">
              <a:buFont typeface="+mj-lt"/>
              <a:buAutoNum type="arabicPeriod"/>
            </a:pPr>
            <a:r>
              <a:rPr lang="en-US" dirty="0"/>
              <a:t>Correlation Analysis</a:t>
            </a:r>
            <a:endParaRPr lang="en-US" i="1" dirty="0">
              <a:solidFill>
                <a:srgbClr val="FF0000"/>
              </a:solidFill>
            </a:endParaRPr>
          </a:p>
        </p:txBody>
      </p:sp>
      <p:sp>
        <p:nvSpPr>
          <p:cNvPr id="5" name="Slide Number Placeholder 4">
            <a:extLst>
              <a:ext uri="{FF2B5EF4-FFF2-40B4-BE49-F238E27FC236}">
                <a16:creationId xmlns:a16="http://schemas.microsoft.com/office/drawing/2014/main" id="{45D4353E-51AF-6A59-FDC2-48F21E058501}"/>
              </a:ext>
            </a:extLst>
          </p:cNvPr>
          <p:cNvSpPr>
            <a:spLocks noGrp="1"/>
          </p:cNvSpPr>
          <p:nvPr>
            <p:ph type="sldNum" sz="quarter" idx="12"/>
          </p:nvPr>
        </p:nvSpPr>
        <p:spPr/>
        <p:txBody>
          <a:bodyPr/>
          <a:lstStyle/>
          <a:p>
            <a:fld id="{E609454A-AAA3-B043-B3EB-B4162F4DF123}" type="slidenum">
              <a:rPr lang="en-US" smtClean="0"/>
              <a:t>2</a:t>
            </a:fld>
            <a:endParaRPr lang="en-US"/>
          </a:p>
        </p:txBody>
      </p:sp>
      <p:sp>
        <p:nvSpPr>
          <p:cNvPr id="4" name="TextBox 3">
            <a:extLst>
              <a:ext uri="{FF2B5EF4-FFF2-40B4-BE49-F238E27FC236}">
                <a16:creationId xmlns:a16="http://schemas.microsoft.com/office/drawing/2014/main" id="{02E6C0FF-6CB7-762C-19E9-D43C1C49CC45}"/>
              </a:ext>
            </a:extLst>
          </p:cNvPr>
          <p:cNvSpPr txBox="1"/>
          <p:nvPr/>
        </p:nvSpPr>
        <p:spPr>
          <a:xfrm>
            <a:off x="7447721" y="1646238"/>
            <a:ext cx="2055744" cy="2585323"/>
          </a:xfrm>
          <a:prstGeom prst="rect">
            <a:avLst/>
          </a:prstGeom>
          <a:solidFill>
            <a:schemeClr val="accent5">
              <a:lumMod val="75000"/>
            </a:schemeClr>
          </a:solidFill>
        </p:spPr>
        <p:txBody>
          <a:bodyPr wrap="square" rtlCol="0">
            <a:spAutoFit/>
          </a:bodyPr>
          <a:lstStyle/>
          <a:p>
            <a:r>
              <a:rPr lang="en-US" dirty="0">
                <a:solidFill>
                  <a:schemeClr val="bg1"/>
                </a:solidFill>
              </a:rPr>
              <a:t>General: for presentation, write the research questions clearly in the slides for each analysis because we have a lot of research questions</a:t>
            </a:r>
          </a:p>
        </p:txBody>
      </p:sp>
    </p:spTree>
    <p:extLst>
      <p:ext uri="{BB962C8B-B14F-4D97-AF65-F5344CB8AC3E}">
        <p14:creationId xmlns:p14="http://schemas.microsoft.com/office/powerpoint/2010/main" val="1131414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F4E519-1346-524A-92F7-F3977C9053DF}"/>
              </a:ext>
            </a:extLst>
          </p:cNvPr>
          <p:cNvSpPr>
            <a:spLocks noGrp="1"/>
          </p:cNvSpPr>
          <p:nvPr>
            <p:ph type="sldNum" sz="quarter" idx="12"/>
          </p:nvPr>
        </p:nvSpPr>
        <p:spPr/>
        <p:txBody>
          <a:bodyPr/>
          <a:lstStyle/>
          <a:p>
            <a:fld id="{E609454A-AAA3-B043-B3EB-B4162F4DF123}" type="slidenum">
              <a:rPr lang="en-US" smtClean="0"/>
              <a:t>20</a:t>
            </a:fld>
            <a:endParaRPr lang="en-US"/>
          </a:p>
        </p:txBody>
      </p:sp>
      <p:pic>
        <p:nvPicPr>
          <p:cNvPr id="8" name="Picture 7" descr="A graph of a patient&#10;&#10;Description automatically generated with medium confidence">
            <a:extLst>
              <a:ext uri="{FF2B5EF4-FFF2-40B4-BE49-F238E27FC236}">
                <a16:creationId xmlns:a16="http://schemas.microsoft.com/office/drawing/2014/main" id="{702F6A3F-56B4-1AC4-A3CC-E41F2F74F7EB}"/>
              </a:ext>
            </a:extLst>
          </p:cNvPr>
          <p:cNvPicPr>
            <a:picLocks noChangeAspect="1"/>
          </p:cNvPicPr>
          <p:nvPr/>
        </p:nvPicPr>
        <p:blipFill>
          <a:blip r:embed="rId2"/>
          <a:stretch>
            <a:fillRect/>
          </a:stretch>
        </p:blipFill>
        <p:spPr>
          <a:xfrm>
            <a:off x="3304760" y="136525"/>
            <a:ext cx="8757617" cy="5838412"/>
          </a:xfrm>
          <a:prstGeom prst="rect">
            <a:avLst/>
          </a:prstGeom>
        </p:spPr>
      </p:pic>
      <p:sp>
        <p:nvSpPr>
          <p:cNvPr id="9" name="Title 1">
            <a:extLst>
              <a:ext uri="{FF2B5EF4-FFF2-40B4-BE49-F238E27FC236}">
                <a16:creationId xmlns:a16="http://schemas.microsoft.com/office/drawing/2014/main" id="{7129B9E4-A778-C0DD-148E-340D3D38DADD}"/>
              </a:ext>
            </a:extLst>
          </p:cNvPr>
          <p:cNvSpPr>
            <a:spLocks noGrp="1"/>
          </p:cNvSpPr>
          <p:nvPr>
            <p:ph type="title"/>
          </p:nvPr>
        </p:nvSpPr>
        <p:spPr>
          <a:xfrm>
            <a:off x="437322" y="2317425"/>
            <a:ext cx="2173366" cy="2690248"/>
          </a:xfrm>
        </p:spPr>
        <p:txBody>
          <a:bodyPr>
            <a:noAutofit/>
          </a:bodyPr>
          <a:lstStyle/>
          <a:p>
            <a:r>
              <a:rPr lang="en-US" sz="2800" dirty="0"/>
              <a:t>Taxa Bar Plot - Phylum </a:t>
            </a:r>
            <a:br>
              <a:rPr lang="en-US" sz="2800" dirty="0"/>
            </a:br>
            <a:br>
              <a:rPr lang="en-US" sz="2800" dirty="0"/>
            </a:br>
            <a:br>
              <a:rPr lang="en-US" sz="2800" dirty="0"/>
            </a:br>
            <a:r>
              <a:rPr lang="en-US" sz="2800" dirty="0"/>
              <a:t>Compaction Treatment</a:t>
            </a:r>
          </a:p>
        </p:txBody>
      </p:sp>
    </p:spTree>
    <p:extLst>
      <p:ext uri="{BB962C8B-B14F-4D97-AF65-F5344CB8AC3E}">
        <p14:creationId xmlns:p14="http://schemas.microsoft.com/office/powerpoint/2010/main" val="2968090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76820-0751-A7D1-D337-75BB03998202}"/>
              </a:ext>
            </a:extLst>
          </p:cNvPr>
          <p:cNvSpPr>
            <a:spLocks noGrp="1"/>
          </p:cNvSpPr>
          <p:nvPr>
            <p:ph type="sldNum" sz="quarter" idx="12"/>
          </p:nvPr>
        </p:nvSpPr>
        <p:spPr/>
        <p:txBody>
          <a:bodyPr/>
          <a:lstStyle/>
          <a:p>
            <a:fld id="{E609454A-AAA3-B043-B3EB-B4162F4DF123}" type="slidenum">
              <a:rPr lang="en-US" smtClean="0"/>
              <a:t>21</a:t>
            </a:fld>
            <a:endParaRPr lang="en-US"/>
          </a:p>
        </p:txBody>
      </p:sp>
      <p:pic>
        <p:nvPicPr>
          <p:cNvPr id="8" name="Picture 7" descr="A graph of different colored squares&#10;&#10;Description automatically generated">
            <a:extLst>
              <a:ext uri="{FF2B5EF4-FFF2-40B4-BE49-F238E27FC236}">
                <a16:creationId xmlns:a16="http://schemas.microsoft.com/office/drawing/2014/main" id="{C398617F-51BA-0A94-9F67-C0E46B7B56A5}"/>
              </a:ext>
            </a:extLst>
          </p:cNvPr>
          <p:cNvPicPr>
            <a:picLocks noChangeAspect="1"/>
          </p:cNvPicPr>
          <p:nvPr/>
        </p:nvPicPr>
        <p:blipFill>
          <a:blip r:embed="rId2"/>
          <a:stretch>
            <a:fillRect/>
          </a:stretch>
        </p:blipFill>
        <p:spPr>
          <a:xfrm>
            <a:off x="2767840" y="73577"/>
            <a:ext cx="9424160" cy="6282773"/>
          </a:xfrm>
          <a:prstGeom prst="rect">
            <a:avLst/>
          </a:prstGeom>
        </p:spPr>
      </p:pic>
      <p:sp>
        <p:nvSpPr>
          <p:cNvPr id="9" name="Title 1">
            <a:extLst>
              <a:ext uri="{FF2B5EF4-FFF2-40B4-BE49-F238E27FC236}">
                <a16:creationId xmlns:a16="http://schemas.microsoft.com/office/drawing/2014/main" id="{C9660277-27F3-5D7C-FFE5-17B3B589AD50}"/>
              </a:ext>
            </a:extLst>
          </p:cNvPr>
          <p:cNvSpPr>
            <a:spLocks noGrp="1"/>
          </p:cNvSpPr>
          <p:nvPr>
            <p:ph type="title"/>
          </p:nvPr>
        </p:nvSpPr>
        <p:spPr>
          <a:xfrm>
            <a:off x="437322" y="2317425"/>
            <a:ext cx="2173366" cy="2690248"/>
          </a:xfrm>
        </p:spPr>
        <p:txBody>
          <a:bodyPr>
            <a:noAutofit/>
          </a:bodyPr>
          <a:lstStyle/>
          <a:p>
            <a:r>
              <a:rPr lang="en-US" sz="2800" dirty="0"/>
              <a:t>Taxa Bar Plot - Class </a:t>
            </a:r>
            <a:br>
              <a:rPr lang="en-US" sz="2800" dirty="0"/>
            </a:br>
            <a:br>
              <a:rPr lang="en-US" sz="2800" dirty="0"/>
            </a:br>
            <a:br>
              <a:rPr lang="en-US" sz="2800" dirty="0"/>
            </a:br>
            <a:r>
              <a:rPr lang="en-US" sz="2800" dirty="0"/>
              <a:t>Compaction Treatment</a:t>
            </a:r>
          </a:p>
        </p:txBody>
      </p:sp>
    </p:spTree>
    <p:extLst>
      <p:ext uri="{BB962C8B-B14F-4D97-AF65-F5344CB8AC3E}">
        <p14:creationId xmlns:p14="http://schemas.microsoft.com/office/powerpoint/2010/main" val="72826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C76820-0751-A7D1-D337-75BB03998202}"/>
              </a:ext>
            </a:extLst>
          </p:cNvPr>
          <p:cNvSpPr>
            <a:spLocks noGrp="1"/>
          </p:cNvSpPr>
          <p:nvPr>
            <p:ph type="sldNum" sz="quarter" idx="12"/>
          </p:nvPr>
        </p:nvSpPr>
        <p:spPr/>
        <p:txBody>
          <a:bodyPr/>
          <a:lstStyle/>
          <a:p>
            <a:fld id="{E609454A-AAA3-B043-B3EB-B4162F4DF123}" type="slidenum">
              <a:rPr lang="en-US" smtClean="0"/>
              <a:t>22</a:t>
            </a:fld>
            <a:endParaRPr lang="en-US"/>
          </a:p>
        </p:txBody>
      </p:sp>
      <p:pic>
        <p:nvPicPr>
          <p:cNvPr id="6" name="Picture 5" descr="A graph of a bar chart&#10;&#10;Description automatically generated with medium confidence">
            <a:extLst>
              <a:ext uri="{FF2B5EF4-FFF2-40B4-BE49-F238E27FC236}">
                <a16:creationId xmlns:a16="http://schemas.microsoft.com/office/drawing/2014/main" id="{BB8B4329-6F34-62CE-B6FD-FBEEA87B0C7A}"/>
              </a:ext>
            </a:extLst>
          </p:cNvPr>
          <p:cNvPicPr>
            <a:picLocks noChangeAspect="1"/>
          </p:cNvPicPr>
          <p:nvPr/>
        </p:nvPicPr>
        <p:blipFill>
          <a:blip r:embed="rId2"/>
          <a:stretch>
            <a:fillRect/>
          </a:stretch>
        </p:blipFill>
        <p:spPr>
          <a:xfrm>
            <a:off x="2676732" y="136524"/>
            <a:ext cx="9329738" cy="6219825"/>
          </a:xfrm>
          <a:prstGeom prst="rect">
            <a:avLst/>
          </a:prstGeom>
        </p:spPr>
      </p:pic>
      <p:sp>
        <p:nvSpPr>
          <p:cNvPr id="2" name="Title 1">
            <a:extLst>
              <a:ext uri="{FF2B5EF4-FFF2-40B4-BE49-F238E27FC236}">
                <a16:creationId xmlns:a16="http://schemas.microsoft.com/office/drawing/2014/main" id="{FD3BB295-1DE6-AD83-0212-97F02FFA7098}"/>
              </a:ext>
            </a:extLst>
          </p:cNvPr>
          <p:cNvSpPr>
            <a:spLocks noGrp="1"/>
          </p:cNvSpPr>
          <p:nvPr>
            <p:ph type="title"/>
          </p:nvPr>
        </p:nvSpPr>
        <p:spPr>
          <a:xfrm>
            <a:off x="437322" y="2317425"/>
            <a:ext cx="2173366" cy="2690248"/>
          </a:xfrm>
        </p:spPr>
        <p:txBody>
          <a:bodyPr>
            <a:noAutofit/>
          </a:bodyPr>
          <a:lstStyle/>
          <a:p>
            <a:r>
              <a:rPr lang="en-US" sz="2800" dirty="0"/>
              <a:t>Taxa Bar Plot - Genus</a:t>
            </a:r>
            <a:br>
              <a:rPr lang="en-US" sz="2800" dirty="0"/>
            </a:br>
            <a:br>
              <a:rPr lang="en-US" sz="2800" dirty="0"/>
            </a:br>
            <a:br>
              <a:rPr lang="en-US" sz="2800" dirty="0"/>
            </a:br>
            <a:r>
              <a:rPr lang="en-US" sz="2800" dirty="0"/>
              <a:t>Compaction Treatment</a:t>
            </a:r>
          </a:p>
        </p:txBody>
      </p:sp>
    </p:spTree>
    <p:extLst>
      <p:ext uri="{BB962C8B-B14F-4D97-AF65-F5344CB8AC3E}">
        <p14:creationId xmlns:p14="http://schemas.microsoft.com/office/powerpoint/2010/main" val="124008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D926-5427-2D23-7EA8-E535B7F65D8B}"/>
              </a:ext>
            </a:extLst>
          </p:cNvPr>
          <p:cNvSpPr>
            <a:spLocks noGrp="1"/>
          </p:cNvSpPr>
          <p:nvPr>
            <p:ph type="title"/>
          </p:nvPr>
        </p:nvSpPr>
        <p:spPr/>
        <p:txBody>
          <a:bodyPr/>
          <a:lstStyle/>
          <a:p>
            <a:r>
              <a:rPr lang="en-US" dirty="0"/>
              <a:t>Core Microbiome Analysis</a:t>
            </a:r>
          </a:p>
        </p:txBody>
      </p:sp>
      <p:sp>
        <p:nvSpPr>
          <p:cNvPr id="3" name="Content Placeholder 2">
            <a:extLst>
              <a:ext uri="{FF2B5EF4-FFF2-40B4-BE49-F238E27FC236}">
                <a16:creationId xmlns:a16="http://schemas.microsoft.com/office/drawing/2014/main" id="{15F16EEB-9BC0-6DAF-D6C9-7A6F939A7742}"/>
              </a:ext>
            </a:extLst>
          </p:cNvPr>
          <p:cNvSpPr>
            <a:spLocks noGrp="1"/>
          </p:cNvSpPr>
          <p:nvPr>
            <p:ph idx="1"/>
          </p:nvPr>
        </p:nvSpPr>
        <p:spPr/>
        <p:txBody>
          <a:bodyPr>
            <a:normAutofit/>
          </a:bodyPr>
          <a:lstStyle/>
          <a:p>
            <a:pPr marL="0" indent="0">
              <a:buNone/>
            </a:pPr>
            <a:r>
              <a:rPr lang="en-US" dirty="0"/>
              <a:t>What are the core microbiomes and how do they differ across soil classifications?</a:t>
            </a:r>
          </a:p>
          <a:p>
            <a:endParaRPr lang="en-US" dirty="0"/>
          </a:p>
          <a:p>
            <a:pPr marL="0" indent="0">
              <a:buNone/>
            </a:pPr>
            <a:r>
              <a:rPr lang="en-US" b="1" dirty="0"/>
              <a:t>Method:</a:t>
            </a:r>
          </a:p>
          <a:p>
            <a:r>
              <a:rPr lang="en-US" dirty="0"/>
              <a:t>The set of microbial taxa that are associated with a treatment, host, or environmental condition</a:t>
            </a:r>
          </a:p>
          <a:p>
            <a:r>
              <a:rPr lang="en-US" dirty="0"/>
              <a:t>Venn Diagram</a:t>
            </a:r>
          </a:p>
          <a:p>
            <a:r>
              <a:rPr lang="en-US" dirty="0"/>
              <a:t>Use relative abundance</a:t>
            </a:r>
          </a:p>
          <a:p>
            <a:r>
              <a:rPr lang="en-US" dirty="0"/>
              <a:t>Determine shared and unique ASVs (or taxa)</a:t>
            </a:r>
          </a:p>
        </p:txBody>
      </p:sp>
      <p:sp>
        <p:nvSpPr>
          <p:cNvPr id="5" name="Slide Number Placeholder 4">
            <a:extLst>
              <a:ext uri="{FF2B5EF4-FFF2-40B4-BE49-F238E27FC236}">
                <a16:creationId xmlns:a16="http://schemas.microsoft.com/office/drawing/2014/main" id="{15BBC970-1DE7-D7F0-9DC7-A9DA5EF7153B}"/>
              </a:ext>
            </a:extLst>
          </p:cNvPr>
          <p:cNvSpPr>
            <a:spLocks noGrp="1"/>
          </p:cNvSpPr>
          <p:nvPr>
            <p:ph type="sldNum" sz="quarter" idx="12"/>
          </p:nvPr>
        </p:nvSpPr>
        <p:spPr/>
        <p:txBody>
          <a:bodyPr/>
          <a:lstStyle/>
          <a:p>
            <a:fld id="{E609454A-AAA3-B043-B3EB-B4162F4DF123}" type="slidenum">
              <a:rPr lang="en-US" smtClean="0"/>
              <a:t>23</a:t>
            </a:fld>
            <a:endParaRPr lang="en-US"/>
          </a:p>
        </p:txBody>
      </p:sp>
    </p:spTree>
    <p:extLst>
      <p:ext uri="{BB962C8B-B14F-4D97-AF65-F5344CB8AC3E}">
        <p14:creationId xmlns:p14="http://schemas.microsoft.com/office/powerpoint/2010/main" val="147169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C8F8-AD85-5B74-C1A8-E777910D4E2B}"/>
              </a:ext>
            </a:extLst>
          </p:cNvPr>
          <p:cNvSpPr>
            <a:spLocks noGrp="1"/>
          </p:cNvSpPr>
          <p:nvPr>
            <p:ph type="title"/>
          </p:nvPr>
        </p:nvSpPr>
        <p:spPr/>
        <p:txBody>
          <a:bodyPr/>
          <a:lstStyle/>
          <a:p>
            <a:r>
              <a:rPr lang="en-US" dirty="0"/>
              <a:t>Indicator Taxa/Species Analysis</a:t>
            </a:r>
          </a:p>
        </p:txBody>
      </p:sp>
      <p:sp>
        <p:nvSpPr>
          <p:cNvPr id="3" name="Content Placeholder 2">
            <a:extLst>
              <a:ext uri="{FF2B5EF4-FFF2-40B4-BE49-F238E27FC236}">
                <a16:creationId xmlns:a16="http://schemas.microsoft.com/office/drawing/2014/main" id="{B6CD1331-5683-9E79-3C8C-496E4EA95772}"/>
              </a:ext>
            </a:extLst>
          </p:cNvPr>
          <p:cNvSpPr>
            <a:spLocks noGrp="1"/>
          </p:cNvSpPr>
          <p:nvPr>
            <p:ph idx="1"/>
          </p:nvPr>
        </p:nvSpPr>
        <p:spPr/>
        <p:txBody>
          <a:bodyPr>
            <a:normAutofit lnSpcReduction="10000"/>
          </a:bodyPr>
          <a:lstStyle/>
          <a:p>
            <a:pPr marL="0" indent="0">
              <a:buNone/>
            </a:pPr>
            <a:r>
              <a:rPr lang="en-US" dirty="0"/>
              <a:t>What species can be used to predict soil type?</a:t>
            </a:r>
          </a:p>
          <a:p>
            <a:pPr marL="0" indent="0">
              <a:buNone/>
            </a:pPr>
            <a:endParaRPr lang="en-US" dirty="0"/>
          </a:p>
          <a:p>
            <a:pPr marL="0" indent="0">
              <a:buNone/>
            </a:pPr>
            <a:r>
              <a:rPr lang="en-US" b="1" dirty="0"/>
              <a:t>Method:</a:t>
            </a:r>
          </a:p>
          <a:p>
            <a:r>
              <a:rPr lang="en-US" dirty="0"/>
              <a:t>Non-parametric test represented as a table: gives each ASV a score based on relative abundance and prevalence</a:t>
            </a:r>
          </a:p>
          <a:p>
            <a:pPr lvl="1"/>
            <a:r>
              <a:rPr lang="en-US" dirty="0"/>
              <a:t>100*</a:t>
            </a:r>
            <a:r>
              <a:rPr lang="en-US" dirty="0" err="1"/>
              <a:t>RelativeAbundance</a:t>
            </a:r>
            <a:r>
              <a:rPr lang="en-US" dirty="0"/>
              <a:t>*</a:t>
            </a:r>
            <a:r>
              <a:rPr lang="en-US" dirty="0" err="1"/>
              <a:t>RelativeFrequency</a:t>
            </a:r>
            <a:endParaRPr lang="en-US" dirty="0"/>
          </a:p>
          <a:p>
            <a:r>
              <a:rPr lang="en-US" dirty="0"/>
              <a:t>Will take this high indicator value, randomize different groups and creates a normal distribute based on random sampling</a:t>
            </a:r>
          </a:p>
          <a:p>
            <a:r>
              <a:rPr lang="en-US" dirty="0"/>
              <a:t>Compares “real” Indicator value to see if it falls within 90% of the normal distribution</a:t>
            </a:r>
          </a:p>
        </p:txBody>
      </p:sp>
      <p:sp>
        <p:nvSpPr>
          <p:cNvPr id="5" name="Slide Number Placeholder 4">
            <a:extLst>
              <a:ext uri="{FF2B5EF4-FFF2-40B4-BE49-F238E27FC236}">
                <a16:creationId xmlns:a16="http://schemas.microsoft.com/office/drawing/2014/main" id="{24B9CACB-09B0-9930-3BAC-567E4AB99FCA}"/>
              </a:ext>
            </a:extLst>
          </p:cNvPr>
          <p:cNvSpPr>
            <a:spLocks noGrp="1"/>
          </p:cNvSpPr>
          <p:nvPr>
            <p:ph type="sldNum" sz="quarter" idx="12"/>
          </p:nvPr>
        </p:nvSpPr>
        <p:spPr/>
        <p:txBody>
          <a:bodyPr/>
          <a:lstStyle/>
          <a:p>
            <a:fld id="{E609454A-AAA3-B043-B3EB-B4162F4DF123}" type="slidenum">
              <a:rPr lang="en-US" smtClean="0"/>
              <a:t>24</a:t>
            </a:fld>
            <a:endParaRPr lang="en-US"/>
          </a:p>
        </p:txBody>
      </p:sp>
    </p:spTree>
    <p:extLst>
      <p:ext uri="{BB962C8B-B14F-4D97-AF65-F5344CB8AC3E}">
        <p14:creationId xmlns:p14="http://schemas.microsoft.com/office/powerpoint/2010/main" val="948737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DDE40B1-0F0A-D458-5C2F-6F44934D03C0}"/>
              </a:ext>
            </a:extLst>
          </p:cNvPr>
          <p:cNvGraphicFramePr>
            <a:graphicFrameLocks noGrp="1"/>
          </p:cNvGraphicFramePr>
          <p:nvPr>
            <p:extLst>
              <p:ext uri="{D42A27DB-BD31-4B8C-83A1-F6EECF244321}">
                <p14:modId xmlns:p14="http://schemas.microsoft.com/office/powerpoint/2010/main" val="2632461599"/>
              </p:ext>
            </p:extLst>
          </p:nvPr>
        </p:nvGraphicFramePr>
        <p:xfrm>
          <a:off x="0" y="1589785"/>
          <a:ext cx="12192000" cy="3678430"/>
        </p:xfrm>
        <a:graphic>
          <a:graphicData uri="http://schemas.openxmlformats.org/drawingml/2006/table">
            <a:tbl>
              <a:tblPr/>
              <a:tblGrid>
                <a:gridCol w="1257300">
                  <a:extLst>
                    <a:ext uri="{9D8B030D-6E8A-4147-A177-3AD203B41FA5}">
                      <a16:colId xmlns:a16="http://schemas.microsoft.com/office/drawing/2014/main" val="2140021646"/>
                    </a:ext>
                  </a:extLst>
                </a:gridCol>
                <a:gridCol w="393700">
                  <a:extLst>
                    <a:ext uri="{9D8B030D-6E8A-4147-A177-3AD203B41FA5}">
                      <a16:colId xmlns:a16="http://schemas.microsoft.com/office/drawing/2014/main" val="455401658"/>
                    </a:ext>
                  </a:extLst>
                </a:gridCol>
                <a:gridCol w="469900">
                  <a:extLst>
                    <a:ext uri="{9D8B030D-6E8A-4147-A177-3AD203B41FA5}">
                      <a16:colId xmlns:a16="http://schemas.microsoft.com/office/drawing/2014/main" val="3547070036"/>
                    </a:ext>
                  </a:extLst>
                </a:gridCol>
                <a:gridCol w="457200">
                  <a:extLst>
                    <a:ext uri="{9D8B030D-6E8A-4147-A177-3AD203B41FA5}">
                      <a16:colId xmlns:a16="http://schemas.microsoft.com/office/drawing/2014/main" val="1415963597"/>
                    </a:ext>
                  </a:extLst>
                </a:gridCol>
                <a:gridCol w="419100">
                  <a:extLst>
                    <a:ext uri="{9D8B030D-6E8A-4147-A177-3AD203B41FA5}">
                      <a16:colId xmlns:a16="http://schemas.microsoft.com/office/drawing/2014/main" val="2892074531"/>
                    </a:ext>
                  </a:extLst>
                </a:gridCol>
                <a:gridCol w="495300">
                  <a:extLst>
                    <a:ext uri="{9D8B030D-6E8A-4147-A177-3AD203B41FA5}">
                      <a16:colId xmlns:a16="http://schemas.microsoft.com/office/drawing/2014/main" val="2056390713"/>
                    </a:ext>
                  </a:extLst>
                </a:gridCol>
                <a:gridCol w="495300">
                  <a:extLst>
                    <a:ext uri="{9D8B030D-6E8A-4147-A177-3AD203B41FA5}">
                      <a16:colId xmlns:a16="http://schemas.microsoft.com/office/drawing/2014/main" val="3601766711"/>
                    </a:ext>
                  </a:extLst>
                </a:gridCol>
                <a:gridCol w="622300">
                  <a:extLst>
                    <a:ext uri="{9D8B030D-6E8A-4147-A177-3AD203B41FA5}">
                      <a16:colId xmlns:a16="http://schemas.microsoft.com/office/drawing/2014/main" val="2631402212"/>
                    </a:ext>
                  </a:extLst>
                </a:gridCol>
                <a:gridCol w="533400">
                  <a:extLst>
                    <a:ext uri="{9D8B030D-6E8A-4147-A177-3AD203B41FA5}">
                      <a16:colId xmlns:a16="http://schemas.microsoft.com/office/drawing/2014/main" val="54328242"/>
                    </a:ext>
                  </a:extLst>
                </a:gridCol>
                <a:gridCol w="787400">
                  <a:extLst>
                    <a:ext uri="{9D8B030D-6E8A-4147-A177-3AD203B41FA5}">
                      <a16:colId xmlns:a16="http://schemas.microsoft.com/office/drawing/2014/main" val="2933029395"/>
                    </a:ext>
                  </a:extLst>
                </a:gridCol>
                <a:gridCol w="495300">
                  <a:extLst>
                    <a:ext uri="{9D8B030D-6E8A-4147-A177-3AD203B41FA5}">
                      <a16:colId xmlns:a16="http://schemas.microsoft.com/office/drawing/2014/main" val="155555192"/>
                    </a:ext>
                  </a:extLst>
                </a:gridCol>
                <a:gridCol w="520700">
                  <a:extLst>
                    <a:ext uri="{9D8B030D-6E8A-4147-A177-3AD203B41FA5}">
                      <a16:colId xmlns:a16="http://schemas.microsoft.com/office/drawing/2014/main" val="3717192084"/>
                    </a:ext>
                  </a:extLst>
                </a:gridCol>
                <a:gridCol w="520700">
                  <a:extLst>
                    <a:ext uri="{9D8B030D-6E8A-4147-A177-3AD203B41FA5}">
                      <a16:colId xmlns:a16="http://schemas.microsoft.com/office/drawing/2014/main" val="3034154317"/>
                    </a:ext>
                  </a:extLst>
                </a:gridCol>
                <a:gridCol w="1066800">
                  <a:extLst>
                    <a:ext uri="{9D8B030D-6E8A-4147-A177-3AD203B41FA5}">
                      <a16:colId xmlns:a16="http://schemas.microsoft.com/office/drawing/2014/main" val="3713329657"/>
                    </a:ext>
                  </a:extLst>
                </a:gridCol>
                <a:gridCol w="609600">
                  <a:extLst>
                    <a:ext uri="{9D8B030D-6E8A-4147-A177-3AD203B41FA5}">
                      <a16:colId xmlns:a16="http://schemas.microsoft.com/office/drawing/2014/main" val="3261635130"/>
                    </a:ext>
                  </a:extLst>
                </a:gridCol>
                <a:gridCol w="609600">
                  <a:extLst>
                    <a:ext uri="{9D8B030D-6E8A-4147-A177-3AD203B41FA5}">
                      <a16:colId xmlns:a16="http://schemas.microsoft.com/office/drawing/2014/main" val="979810316"/>
                    </a:ext>
                  </a:extLst>
                </a:gridCol>
                <a:gridCol w="609600">
                  <a:extLst>
                    <a:ext uri="{9D8B030D-6E8A-4147-A177-3AD203B41FA5}">
                      <a16:colId xmlns:a16="http://schemas.microsoft.com/office/drawing/2014/main" val="784751524"/>
                    </a:ext>
                  </a:extLst>
                </a:gridCol>
                <a:gridCol w="609600">
                  <a:extLst>
                    <a:ext uri="{9D8B030D-6E8A-4147-A177-3AD203B41FA5}">
                      <a16:colId xmlns:a16="http://schemas.microsoft.com/office/drawing/2014/main" val="3059488695"/>
                    </a:ext>
                  </a:extLst>
                </a:gridCol>
                <a:gridCol w="609600">
                  <a:extLst>
                    <a:ext uri="{9D8B030D-6E8A-4147-A177-3AD203B41FA5}">
                      <a16:colId xmlns:a16="http://schemas.microsoft.com/office/drawing/2014/main" val="3132421368"/>
                    </a:ext>
                  </a:extLst>
                </a:gridCol>
                <a:gridCol w="609600">
                  <a:extLst>
                    <a:ext uri="{9D8B030D-6E8A-4147-A177-3AD203B41FA5}">
                      <a16:colId xmlns:a16="http://schemas.microsoft.com/office/drawing/2014/main" val="2726958935"/>
                    </a:ext>
                  </a:extLst>
                </a:gridCol>
              </a:tblGrid>
              <a:tr h="1280988">
                <a:tc>
                  <a:txBody>
                    <a:bodyPr/>
                    <a:lstStyle/>
                    <a:p>
                      <a:pPr algn="l" fontAlgn="t"/>
                      <a:r>
                        <a:rPr lang="en-CA" sz="1200" b="0" i="0" u="none" strike="noStrike" dirty="0">
                          <a:solidFill>
                            <a:srgbClr val="000000"/>
                          </a:solidFill>
                          <a:effectLst/>
                          <a:latin typeface="Aptos Narrow" panose="020B0004020202020204" pitchFamily="34" charset="0"/>
                        </a:rPr>
                        <a:t>ASV</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s.Aquic</a:t>
                      </a:r>
                      <a:r>
                        <a:rPr lang="en-CA" sz="1200" b="0" i="0" u="none" strike="noStrike" dirty="0">
                          <a:solidFill>
                            <a:srgbClr val="000000"/>
                          </a:solidFill>
                          <a:effectLst/>
                          <a:latin typeface="Aptos Narrow" panose="020B0004020202020204" pitchFamily="34" charset="0"/>
                        </a:rPr>
                        <a:t> </a:t>
                      </a:r>
                      <a:r>
                        <a:rPr lang="en-CA" sz="1200" b="0" i="0" u="none" strike="noStrike" dirty="0" err="1">
                          <a:solidFill>
                            <a:srgbClr val="000000"/>
                          </a:solidFill>
                          <a:effectLst/>
                          <a:latin typeface="Aptos Narrow" panose="020B0004020202020204" pitchFamily="34" charset="0"/>
                        </a:rPr>
                        <a:t>Glossudalfs</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s.Brunisolic</a:t>
                      </a:r>
                      <a:r>
                        <a:rPr lang="en-CA" sz="1200" b="0" i="0" u="none" strike="noStrike" dirty="0">
                          <a:solidFill>
                            <a:srgbClr val="000000"/>
                          </a:solidFill>
                          <a:effectLst/>
                          <a:latin typeface="Aptos Narrow" panose="020B0004020202020204" pitchFamily="34" charset="0"/>
                        </a:rPr>
                        <a:t> Gray </a:t>
                      </a:r>
                      <a:r>
                        <a:rPr lang="en-CA" sz="1200" b="0" i="0" u="none" strike="noStrike" dirty="0" err="1">
                          <a:solidFill>
                            <a:srgbClr val="000000"/>
                          </a:solidFill>
                          <a:effectLst/>
                          <a:latin typeface="Aptos Narrow" panose="020B0004020202020204" pitchFamily="34" charset="0"/>
                        </a:rPr>
                        <a:t>Luvisol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s.Gleyed</a:t>
                      </a:r>
                      <a:r>
                        <a:rPr lang="en-CA" sz="1200" b="0" i="0" u="none" strike="noStrike" dirty="0">
                          <a:solidFill>
                            <a:srgbClr val="000000"/>
                          </a:solidFill>
                          <a:effectLst/>
                          <a:latin typeface="Aptos Narrow" panose="020B0004020202020204" pitchFamily="34" charset="0"/>
                        </a:rPr>
                        <a:t> Dystric </a:t>
                      </a:r>
                      <a:r>
                        <a:rPr lang="en-CA" sz="1200" b="0" i="0" u="none" strike="noStrike" dirty="0" err="1">
                          <a:solidFill>
                            <a:srgbClr val="000000"/>
                          </a:solidFill>
                          <a:effectLst/>
                          <a:latin typeface="Aptos Narrow" panose="020B0004020202020204" pitchFamily="34" charset="0"/>
                        </a:rPr>
                        <a:t>Brunisol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s.Mesic</a:t>
                      </a:r>
                      <a:r>
                        <a:rPr lang="en-CA" sz="1200" b="0" i="0" u="none" strike="noStrike" dirty="0">
                          <a:solidFill>
                            <a:srgbClr val="000000"/>
                          </a:solidFill>
                          <a:effectLst/>
                          <a:latin typeface="Aptos Narrow" panose="020B0004020202020204" pitchFamily="34" charset="0"/>
                        </a:rPr>
                        <a:t> </a:t>
                      </a:r>
                      <a:r>
                        <a:rPr lang="en-CA" sz="1200" b="0" i="0" u="none" strike="noStrike" dirty="0" err="1">
                          <a:solidFill>
                            <a:srgbClr val="000000"/>
                          </a:solidFill>
                          <a:effectLst/>
                          <a:latin typeface="Aptos Narrow" panose="020B0004020202020204" pitchFamily="34" charset="0"/>
                        </a:rPr>
                        <a:t>Ultic</a:t>
                      </a:r>
                      <a:r>
                        <a:rPr lang="en-CA" sz="1200" b="0" i="0" u="none" strike="noStrike" dirty="0">
                          <a:solidFill>
                            <a:srgbClr val="000000"/>
                          </a:solidFill>
                          <a:effectLst/>
                          <a:latin typeface="Aptos Narrow" panose="020B0004020202020204" pitchFamily="34" charset="0"/>
                        </a:rPr>
                        <a:t> Haploxeralfs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s.Orthic</a:t>
                      </a:r>
                      <a:r>
                        <a:rPr lang="en-CA" sz="1200" b="0" i="0" u="none" strike="noStrike" dirty="0">
                          <a:solidFill>
                            <a:srgbClr val="000000"/>
                          </a:solidFill>
                          <a:effectLst/>
                          <a:latin typeface="Aptos Narrow" panose="020B0004020202020204" pitchFamily="34" charset="0"/>
                        </a:rPr>
                        <a:t> Dystric </a:t>
                      </a:r>
                      <a:r>
                        <a:rPr lang="en-CA" sz="1200" b="0" i="0" u="none" strike="noStrike" dirty="0" err="1">
                          <a:solidFill>
                            <a:srgbClr val="000000"/>
                          </a:solidFill>
                          <a:effectLst/>
                          <a:latin typeface="Aptos Narrow" panose="020B0004020202020204" pitchFamily="34" charset="0"/>
                        </a:rPr>
                        <a:t>Brunisol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s.Orthic</a:t>
                      </a:r>
                      <a:r>
                        <a:rPr lang="en-CA" sz="1200" b="0" i="0" u="none" strike="noStrike" dirty="0">
                          <a:solidFill>
                            <a:srgbClr val="000000"/>
                          </a:solidFill>
                          <a:effectLst/>
                          <a:latin typeface="Aptos Narrow" panose="020B0004020202020204" pitchFamily="34" charset="0"/>
                        </a:rPr>
                        <a:t> Gray </a:t>
                      </a:r>
                      <a:r>
                        <a:rPr lang="en-CA" sz="1200" b="0" i="0" u="none" strike="noStrike" dirty="0" err="1">
                          <a:solidFill>
                            <a:srgbClr val="000000"/>
                          </a:solidFill>
                          <a:effectLst/>
                          <a:latin typeface="Aptos Narrow" panose="020B0004020202020204" pitchFamily="34" charset="0"/>
                        </a:rPr>
                        <a:t>Luvisol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s.Orthic</a:t>
                      </a:r>
                      <a:r>
                        <a:rPr lang="en-CA" sz="1200" b="0" i="0" u="none" strike="noStrike" dirty="0">
                          <a:solidFill>
                            <a:srgbClr val="000000"/>
                          </a:solidFill>
                          <a:effectLst/>
                          <a:latin typeface="Aptos Narrow" panose="020B0004020202020204" pitchFamily="34" charset="0"/>
                        </a:rPr>
                        <a:t> Gray </a:t>
                      </a:r>
                      <a:r>
                        <a:rPr lang="en-CA" sz="1200" b="0" i="0" u="none" strike="noStrike" dirty="0" err="1">
                          <a:solidFill>
                            <a:srgbClr val="000000"/>
                          </a:solidFill>
                          <a:effectLst/>
                          <a:latin typeface="Aptos Narrow" panose="020B0004020202020204" pitchFamily="34" charset="0"/>
                        </a:rPr>
                        <a:t>Luvisol</a:t>
                      </a:r>
                      <a:r>
                        <a:rPr lang="en-CA" sz="1200" b="0" i="0" u="none" strike="noStrike" dirty="0">
                          <a:solidFill>
                            <a:srgbClr val="000000"/>
                          </a:solidFill>
                          <a:effectLst/>
                          <a:latin typeface="Aptos Narrow" panose="020B0004020202020204" pitchFamily="34" charset="0"/>
                        </a:rPr>
                        <a:t>, </a:t>
                      </a:r>
                      <a:r>
                        <a:rPr lang="en-CA" sz="1200" b="0" i="0" u="none" strike="noStrike" dirty="0" err="1">
                          <a:solidFill>
                            <a:srgbClr val="000000"/>
                          </a:solidFill>
                          <a:effectLst/>
                          <a:latin typeface="Aptos Narrow" panose="020B0004020202020204" pitchFamily="34" charset="0"/>
                        </a:rPr>
                        <a:t>Gleyed</a:t>
                      </a:r>
                      <a:r>
                        <a:rPr lang="en-CA" sz="1200" b="0" i="0" u="none" strike="noStrike" dirty="0">
                          <a:solidFill>
                            <a:srgbClr val="000000"/>
                          </a:solidFill>
                          <a:effectLst/>
                          <a:latin typeface="Aptos Narrow" panose="020B0004020202020204" pitchFamily="34" charset="0"/>
                        </a:rPr>
                        <a:t> Gray </a:t>
                      </a:r>
                      <a:r>
                        <a:rPr lang="en-CA" sz="1200" b="0" i="0" u="none" strike="noStrike" dirty="0" err="1">
                          <a:solidFill>
                            <a:srgbClr val="000000"/>
                          </a:solidFill>
                          <a:effectLst/>
                          <a:latin typeface="Aptos Narrow" panose="020B0004020202020204" pitchFamily="34" charset="0"/>
                        </a:rPr>
                        <a:t>Luvisol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s.Orthic Humo-Ferric Podzol</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s.Orthic Humo-Ferric Podzol, Gleyed Eluviated Dystric Brunisol</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index</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stat</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p.value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Domain</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Phylum</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Class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Order</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Family</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Genus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Species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9804249"/>
                  </a:ext>
                </a:extLst>
              </a:tr>
              <a:tr h="917576">
                <a:tc>
                  <a:txBody>
                    <a:bodyPr/>
                    <a:lstStyle/>
                    <a:p>
                      <a:pPr algn="l" fontAlgn="t"/>
                      <a:r>
                        <a:rPr lang="en-CA" sz="1200" b="0" i="0" u="none" strike="noStrike" dirty="0">
                          <a:solidFill>
                            <a:srgbClr val="000000"/>
                          </a:solidFill>
                          <a:effectLst/>
                          <a:latin typeface="Aptos Narrow" panose="020B0004020202020204" pitchFamily="34" charset="0"/>
                        </a:rPr>
                        <a:t>36137ddd50c27ae8649f75aea140aab6</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102</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65%</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0.005</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d__Bacteria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p__Firmicutes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c__Clostridia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o__Peptostreptococcales-Tissierellales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f__Peptostreptococcaceae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g__Tepidibacter</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s__uncultured_Gram-positive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5974111"/>
                  </a:ext>
                </a:extLst>
              </a:tr>
              <a:tr h="735868">
                <a:tc>
                  <a:txBody>
                    <a:bodyPr/>
                    <a:lstStyle/>
                    <a:p>
                      <a:pPr algn="l" fontAlgn="t"/>
                      <a:r>
                        <a:rPr lang="en-CA" sz="1200" b="0" i="0" u="none" strike="noStrike">
                          <a:solidFill>
                            <a:srgbClr val="000000"/>
                          </a:solidFill>
                          <a:effectLst/>
                          <a:latin typeface="Aptos Narrow" panose="020B0004020202020204" pitchFamily="34" charset="0"/>
                        </a:rPr>
                        <a:t>f5533cbb7c69904141b1bf45fe8a78ce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9</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20%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0.02</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d__Bacteria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p__</a:t>
                      </a:r>
                      <a:r>
                        <a:rPr lang="en-CA" sz="1200" b="0" i="0" u="none" strike="noStrike" dirty="0" err="1">
                          <a:solidFill>
                            <a:srgbClr val="000000"/>
                          </a:solidFill>
                          <a:effectLst/>
                          <a:latin typeface="Aptos Narrow" panose="020B0004020202020204" pitchFamily="34" charset="0"/>
                        </a:rPr>
                        <a:t>Actinobacteriota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c__Actinobacteria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o__Corynebacteriales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f__Nocardiaceae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NA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NA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946656"/>
                  </a:ext>
                </a:extLst>
              </a:tr>
              <a:tr h="735868">
                <a:tc>
                  <a:txBody>
                    <a:bodyPr/>
                    <a:lstStyle/>
                    <a:p>
                      <a:pPr algn="l" fontAlgn="t"/>
                      <a:r>
                        <a:rPr lang="en-CA" sz="1200" b="0" i="0" u="none" strike="noStrike" dirty="0">
                          <a:solidFill>
                            <a:srgbClr val="000000"/>
                          </a:solidFill>
                          <a:effectLst/>
                          <a:latin typeface="Aptos Narrow" panose="020B0004020202020204" pitchFamily="34" charset="0"/>
                        </a:rPr>
                        <a:t>168e1b577c8a255d7fa70309735faf9c</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91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36%</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fontAlgn="t"/>
                      <a:r>
                        <a:rPr lang="en-CA" sz="1200" b="0" i="0" u="none" strike="noStrike">
                          <a:solidFill>
                            <a:srgbClr val="000000"/>
                          </a:solidFill>
                          <a:effectLst/>
                          <a:latin typeface="Aptos Narrow" panose="020B0004020202020204" pitchFamily="34" charset="0"/>
                        </a:rPr>
                        <a:t>0.005</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d__Bacteria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p__Proteobacteria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c__</a:t>
                      </a:r>
                      <a:r>
                        <a:rPr lang="en-CA" sz="1200" b="0" i="0" u="none" strike="noStrike" dirty="0" err="1">
                          <a:solidFill>
                            <a:srgbClr val="000000"/>
                          </a:solidFill>
                          <a:effectLst/>
                          <a:latin typeface="Aptos Narrow" panose="020B0004020202020204" pitchFamily="34" charset="0"/>
                        </a:rPr>
                        <a:t>Alphaproteobacteria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o__</a:t>
                      </a:r>
                      <a:r>
                        <a:rPr lang="en-CA" sz="1200" b="0" i="0" u="none" strike="noStrike" dirty="0" err="1">
                          <a:solidFill>
                            <a:srgbClr val="000000"/>
                          </a:solidFill>
                          <a:effectLst/>
                          <a:latin typeface="Aptos Narrow" panose="020B0004020202020204" pitchFamily="34" charset="0"/>
                        </a:rPr>
                        <a:t>Sphingomonadales</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f__</a:t>
                      </a:r>
                      <a:r>
                        <a:rPr lang="en-CA" sz="1200" b="0" i="0" u="none" strike="noStrike" dirty="0" err="1">
                          <a:solidFill>
                            <a:srgbClr val="000000"/>
                          </a:solidFill>
                          <a:effectLst/>
                          <a:latin typeface="Aptos Narrow" panose="020B0004020202020204" pitchFamily="34" charset="0"/>
                        </a:rPr>
                        <a:t>Sphingomonadaceae</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NA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NA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5188707"/>
                  </a:ext>
                </a:extLst>
              </a:tr>
            </a:tbl>
          </a:graphicData>
        </a:graphic>
      </p:graphicFrame>
      <p:sp>
        <p:nvSpPr>
          <p:cNvPr id="9" name="Title 1">
            <a:extLst>
              <a:ext uri="{FF2B5EF4-FFF2-40B4-BE49-F238E27FC236}">
                <a16:creationId xmlns:a16="http://schemas.microsoft.com/office/drawing/2014/main" id="{679DD7C7-C97F-2DF0-364F-89AB276384C6}"/>
              </a:ext>
            </a:extLst>
          </p:cNvPr>
          <p:cNvSpPr>
            <a:spLocks noGrp="1"/>
          </p:cNvSpPr>
          <p:nvPr>
            <p:ph type="title"/>
          </p:nvPr>
        </p:nvSpPr>
        <p:spPr>
          <a:xfrm>
            <a:off x="838200" y="365125"/>
            <a:ext cx="10515600" cy="1325563"/>
          </a:xfrm>
        </p:spPr>
        <p:txBody>
          <a:bodyPr/>
          <a:lstStyle/>
          <a:p>
            <a:r>
              <a:rPr lang="en-US" dirty="0"/>
              <a:t>Indicator Species – Soil Classification</a:t>
            </a:r>
          </a:p>
        </p:txBody>
      </p:sp>
      <p:sp>
        <p:nvSpPr>
          <p:cNvPr id="11" name="Slide Number Placeholder 10">
            <a:extLst>
              <a:ext uri="{FF2B5EF4-FFF2-40B4-BE49-F238E27FC236}">
                <a16:creationId xmlns:a16="http://schemas.microsoft.com/office/drawing/2014/main" id="{C1198A42-D495-5708-E598-7C009D2B981C}"/>
              </a:ext>
            </a:extLst>
          </p:cNvPr>
          <p:cNvSpPr>
            <a:spLocks noGrp="1"/>
          </p:cNvSpPr>
          <p:nvPr>
            <p:ph type="sldNum" sz="quarter" idx="12"/>
          </p:nvPr>
        </p:nvSpPr>
        <p:spPr/>
        <p:txBody>
          <a:bodyPr/>
          <a:lstStyle/>
          <a:p>
            <a:fld id="{E609454A-AAA3-B043-B3EB-B4162F4DF123}" type="slidenum">
              <a:rPr lang="en-US" smtClean="0"/>
              <a:t>25</a:t>
            </a:fld>
            <a:endParaRPr lang="en-US"/>
          </a:p>
        </p:txBody>
      </p:sp>
      <p:sp>
        <p:nvSpPr>
          <p:cNvPr id="2" name="TextBox 1">
            <a:extLst>
              <a:ext uri="{FF2B5EF4-FFF2-40B4-BE49-F238E27FC236}">
                <a16:creationId xmlns:a16="http://schemas.microsoft.com/office/drawing/2014/main" id="{8BA687FE-5925-2CBF-32E5-93BE85973DBE}"/>
              </a:ext>
            </a:extLst>
          </p:cNvPr>
          <p:cNvSpPr txBox="1"/>
          <p:nvPr/>
        </p:nvSpPr>
        <p:spPr>
          <a:xfrm>
            <a:off x="2146852" y="3301398"/>
            <a:ext cx="2055744" cy="2308324"/>
          </a:xfrm>
          <a:prstGeom prst="rect">
            <a:avLst/>
          </a:prstGeom>
          <a:solidFill>
            <a:schemeClr val="accent5">
              <a:lumMod val="75000"/>
            </a:schemeClr>
          </a:solidFill>
        </p:spPr>
        <p:txBody>
          <a:bodyPr wrap="square" rtlCol="0">
            <a:spAutoFit/>
          </a:bodyPr>
          <a:lstStyle/>
          <a:p>
            <a:r>
              <a:rPr lang="en-US" dirty="0">
                <a:solidFill>
                  <a:schemeClr val="bg1"/>
                </a:solidFill>
              </a:rPr>
              <a:t>These are not significant! It is below 70-75% makes sense because soil is usually homogenous anyways.</a:t>
            </a:r>
          </a:p>
        </p:txBody>
      </p:sp>
      <p:sp>
        <p:nvSpPr>
          <p:cNvPr id="3" name="TextBox 2">
            <a:extLst>
              <a:ext uri="{FF2B5EF4-FFF2-40B4-BE49-F238E27FC236}">
                <a16:creationId xmlns:a16="http://schemas.microsoft.com/office/drawing/2014/main" id="{DD3A160F-C52A-72BD-582F-7A2328579D6E}"/>
              </a:ext>
            </a:extLst>
          </p:cNvPr>
          <p:cNvSpPr txBox="1"/>
          <p:nvPr/>
        </p:nvSpPr>
        <p:spPr>
          <a:xfrm>
            <a:off x="6742043" y="4114053"/>
            <a:ext cx="2055744" cy="2031325"/>
          </a:xfrm>
          <a:prstGeom prst="rect">
            <a:avLst/>
          </a:prstGeom>
          <a:solidFill>
            <a:schemeClr val="accent5">
              <a:lumMod val="75000"/>
            </a:schemeClr>
          </a:solidFill>
        </p:spPr>
        <p:txBody>
          <a:bodyPr wrap="square" rtlCol="0">
            <a:spAutoFit/>
          </a:bodyPr>
          <a:lstStyle/>
          <a:p>
            <a:r>
              <a:rPr lang="en-US" dirty="0">
                <a:solidFill>
                  <a:schemeClr val="bg1"/>
                </a:solidFill>
              </a:rPr>
              <a:t>Also, this table is not the best way to show this, better to just show stat and the phylogenetic words</a:t>
            </a:r>
          </a:p>
        </p:txBody>
      </p:sp>
    </p:spTree>
    <p:extLst>
      <p:ext uri="{BB962C8B-B14F-4D97-AF65-F5344CB8AC3E}">
        <p14:creationId xmlns:p14="http://schemas.microsoft.com/office/powerpoint/2010/main" val="1305426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AA46441-E0E7-7BCC-E898-2FB04D2FC1AC}"/>
              </a:ext>
            </a:extLst>
          </p:cNvPr>
          <p:cNvGraphicFramePr>
            <a:graphicFrameLocks noGrp="1"/>
          </p:cNvGraphicFramePr>
          <p:nvPr>
            <p:extLst>
              <p:ext uri="{D42A27DB-BD31-4B8C-83A1-F6EECF244321}">
                <p14:modId xmlns:p14="http://schemas.microsoft.com/office/powerpoint/2010/main" val="1328206202"/>
              </p:ext>
            </p:extLst>
          </p:nvPr>
        </p:nvGraphicFramePr>
        <p:xfrm>
          <a:off x="0" y="2527300"/>
          <a:ext cx="12071349" cy="2515380"/>
        </p:xfrm>
        <a:graphic>
          <a:graphicData uri="http://schemas.openxmlformats.org/drawingml/2006/table">
            <a:tbl>
              <a:tblPr/>
              <a:tblGrid>
                <a:gridCol w="1270000">
                  <a:extLst>
                    <a:ext uri="{9D8B030D-6E8A-4147-A177-3AD203B41FA5}">
                      <a16:colId xmlns:a16="http://schemas.microsoft.com/office/drawing/2014/main" val="410101623"/>
                    </a:ext>
                  </a:extLst>
                </a:gridCol>
                <a:gridCol w="685800">
                  <a:extLst>
                    <a:ext uri="{9D8B030D-6E8A-4147-A177-3AD203B41FA5}">
                      <a16:colId xmlns:a16="http://schemas.microsoft.com/office/drawing/2014/main" val="482587619"/>
                    </a:ext>
                  </a:extLst>
                </a:gridCol>
                <a:gridCol w="584200">
                  <a:extLst>
                    <a:ext uri="{9D8B030D-6E8A-4147-A177-3AD203B41FA5}">
                      <a16:colId xmlns:a16="http://schemas.microsoft.com/office/drawing/2014/main" val="2235356972"/>
                    </a:ext>
                  </a:extLst>
                </a:gridCol>
                <a:gridCol w="533400">
                  <a:extLst>
                    <a:ext uri="{9D8B030D-6E8A-4147-A177-3AD203B41FA5}">
                      <a16:colId xmlns:a16="http://schemas.microsoft.com/office/drawing/2014/main" val="2436196711"/>
                    </a:ext>
                  </a:extLst>
                </a:gridCol>
                <a:gridCol w="686323">
                  <a:extLst>
                    <a:ext uri="{9D8B030D-6E8A-4147-A177-3AD203B41FA5}">
                      <a16:colId xmlns:a16="http://schemas.microsoft.com/office/drawing/2014/main" val="2751214111"/>
                    </a:ext>
                  </a:extLst>
                </a:gridCol>
                <a:gridCol w="829906">
                  <a:extLst>
                    <a:ext uri="{9D8B030D-6E8A-4147-A177-3AD203B41FA5}">
                      <a16:colId xmlns:a16="http://schemas.microsoft.com/office/drawing/2014/main" val="4155764788"/>
                    </a:ext>
                  </a:extLst>
                </a:gridCol>
                <a:gridCol w="779608">
                  <a:extLst>
                    <a:ext uri="{9D8B030D-6E8A-4147-A177-3AD203B41FA5}">
                      <a16:colId xmlns:a16="http://schemas.microsoft.com/office/drawing/2014/main" val="1229270516"/>
                    </a:ext>
                  </a:extLst>
                </a:gridCol>
                <a:gridCol w="892777">
                  <a:extLst>
                    <a:ext uri="{9D8B030D-6E8A-4147-A177-3AD203B41FA5}">
                      <a16:colId xmlns:a16="http://schemas.microsoft.com/office/drawing/2014/main" val="2261333866"/>
                    </a:ext>
                  </a:extLst>
                </a:gridCol>
                <a:gridCol w="980797">
                  <a:extLst>
                    <a:ext uri="{9D8B030D-6E8A-4147-A177-3AD203B41FA5}">
                      <a16:colId xmlns:a16="http://schemas.microsoft.com/office/drawing/2014/main" val="1621040606"/>
                    </a:ext>
                  </a:extLst>
                </a:gridCol>
                <a:gridCol w="804756">
                  <a:extLst>
                    <a:ext uri="{9D8B030D-6E8A-4147-A177-3AD203B41FA5}">
                      <a16:colId xmlns:a16="http://schemas.microsoft.com/office/drawing/2014/main" val="2928728071"/>
                    </a:ext>
                  </a:extLst>
                </a:gridCol>
                <a:gridCol w="603568">
                  <a:extLst>
                    <a:ext uri="{9D8B030D-6E8A-4147-A177-3AD203B41FA5}">
                      <a16:colId xmlns:a16="http://schemas.microsoft.com/office/drawing/2014/main" val="348052694"/>
                    </a:ext>
                  </a:extLst>
                </a:gridCol>
                <a:gridCol w="1005946">
                  <a:extLst>
                    <a:ext uri="{9D8B030D-6E8A-4147-A177-3AD203B41FA5}">
                      <a16:colId xmlns:a16="http://schemas.microsoft.com/office/drawing/2014/main" val="1384505191"/>
                    </a:ext>
                  </a:extLst>
                </a:gridCol>
                <a:gridCol w="804756">
                  <a:extLst>
                    <a:ext uri="{9D8B030D-6E8A-4147-A177-3AD203B41FA5}">
                      <a16:colId xmlns:a16="http://schemas.microsoft.com/office/drawing/2014/main" val="3342466565"/>
                    </a:ext>
                  </a:extLst>
                </a:gridCol>
                <a:gridCol w="804756">
                  <a:extLst>
                    <a:ext uri="{9D8B030D-6E8A-4147-A177-3AD203B41FA5}">
                      <a16:colId xmlns:a16="http://schemas.microsoft.com/office/drawing/2014/main" val="1399113460"/>
                    </a:ext>
                  </a:extLst>
                </a:gridCol>
                <a:gridCol w="804756">
                  <a:extLst>
                    <a:ext uri="{9D8B030D-6E8A-4147-A177-3AD203B41FA5}">
                      <a16:colId xmlns:a16="http://schemas.microsoft.com/office/drawing/2014/main" val="2480225521"/>
                    </a:ext>
                  </a:extLst>
                </a:gridCol>
              </a:tblGrid>
              <a:tr h="262279">
                <a:tc>
                  <a:txBody>
                    <a:bodyPr/>
                    <a:lstStyle/>
                    <a:p>
                      <a:pPr algn="l" fontAlgn="t"/>
                      <a:r>
                        <a:rPr lang="en-CA" sz="1200" b="0" i="0" u="none" strike="noStrike" dirty="0">
                          <a:solidFill>
                            <a:srgbClr val="000000"/>
                          </a:solidFill>
                          <a:effectLst/>
                          <a:latin typeface="Aptos Narrow" panose="020B0004020202020204" pitchFamily="34" charset="0"/>
                        </a:rPr>
                        <a:t>ASV</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s.C0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s.C1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s.C2</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s.REF</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index</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stat</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p.value</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Domain</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Phylum</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Class</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Order</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Family</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Genus</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Species</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4468520"/>
                  </a:ext>
                </a:extLst>
              </a:tr>
              <a:tr h="1250807">
                <a:tc>
                  <a:txBody>
                    <a:bodyPr/>
                    <a:lstStyle/>
                    <a:p>
                      <a:pPr algn="l" fontAlgn="t"/>
                      <a:r>
                        <a:rPr lang="en-CA" sz="1200" b="0" i="0" u="none" strike="noStrike" dirty="0">
                          <a:solidFill>
                            <a:srgbClr val="000000"/>
                          </a:solidFill>
                          <a:effectLst/>
                          <a:latin typeface="Aptos Narrow" panose="020B0004020202020204" pitchFamily="34" charset="0"/>
                        </a:rPr>
                        <a:t>36137ddd50c27ae8649f75aea140aab6</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7</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55%</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0.005</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d__Bacteria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p__Firmicutes</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c__Clostridia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o__</a:t>
                      </a:r>
                      <a:r>
                        <a:rPr lang="en-CA" sz="1200" b="0" i="0" u="none" strike="noStrike" dirty="0" err="1">
                          <a:solidFill>
                            <a:srgbClr val="000000"/>
                          </a:solidFill>
                          <a:effectLst/>
                          <a:latin typeface="Aptos Narrow" panose="020B0004020202020204" pitchFamily="34" charset="0"/>
                        </a:rPr>
                        <a:t>Peptostreptococcales-Tissierellales</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f__Peptostreptococcaceae</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g__Tepidibacter</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s__uncultured_Gram-positive</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4346615"/>
                  </a:ext>
                </a:extLst>
              </a:tr>
              <a:tr h="1002294">
                <a:tc>
                  <a:txBody>
                    <a:bodyPr/>
                    <a:lstStyle/>
                    <a:p>
                      <a:pPr algn="l" fontAlgn="t"/>
                      <a:r>
                        <a:rPr lang="en-CA" sz="1200" b="0" i="0" u="none" strike="noStrike" dirty="0">
                          <a:solidFill>
                            <a:srgbClr val="000000"/>
                          </a:solidFill>
                          <a:effectLst/>
                          <a:latin typeface="Aptos Narrow" panose="020B0004020202020204" pitchFamily="34" charset="0"/>
                        </a:rPr>
                        <a:t>168e1b577c8a255d7fa70309735faf9c</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8</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35%</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0.005</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d__Bacteria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p__Proteobacteria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c__</a:t>
                      </a:r>
                      <a:r>
                        <a:rPr lang="en-CA" sz="1200" b="0" i="0" u="none" strike="noStrike" dirty="0" err="1">
                          <a:solidFill>
                            <a:srgbClr val="000000"/>
                          </a:solidFill>
                          <a:effectLst/>
                          <a:latin typeface="Aptos Narrow" panose="020B0004020202020204" pitchFamily="34" charset="0"/>
                        </a:rPr>
                        <a:t>Alphaproteobacteria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o__</a:t>
                      </a:r>
                      <a:r>
                        <a:rPr lang="en-CA" sz="1200" b="0" i="0" u="none" strike="noStrike" dirty="0" err="1">
                          <a:solidFill>
                            <a:srgbClr val="000000"/>
                          </a:solidFill>
                          <a:effectLst/>
                          <a:latin typeface="Aptos Narrow" panose="020B0004020202020204" pitchFamily="34" charset="0"/>
                        </a:rPr>
                        <a:t>Sphingomonadales</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f__</a:t>
                      </a:r>
                      <a:r>
                        <a:rPr lang="en-CA" sz="1200" b="0" i="0" u="none" strike="noStrike" dirty="0" err="1">
                          <a:solidFill>
                            <a:srgbClr val="000000"/>
                          </a:solidFill>
                          <a:effectLst/>
                          <a:latin typeface="Aptos Narrow" panose="020B0004020202020204" pitchFamily="34" charset="0"/>
                        </a:rPr>
                        <a:t>Sphingomonadaceae</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NA</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NA</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8570624"/>
                  </a:ext>
                </a:extLst>
              </a:tr>
            </a:tbl>
          </a:graphicData>
        </a:graphic>
      </p:graphicFrame>
      <p:sp>
        <p:nvSpPr>
          <p:cNvPr id="2" name="Title 1">
            <a:extLst>
              <a:ext uri="{FF2B5EF4-FFF2-40B4-BE49-F238E27FC236}">
                <a16:creationId xmlns:a16="http://schemas.microsoft.com/office/drawing/2014/main" id="{F1E7AAC8-99A6-0DAC-154A-35523E60FE20}"/>
              </a:ext>
            </a:extLst>
          </p:cNvPr>
          <p:cNvSpPr>
            <a:spLocks noGrp="1"/>
          </p:cNvSpPr>
          <p:nvPr>
            <p:ph type="title"/>
          </p:nvPr>
        </p:nvSpPr>
        <p:spPr>
          <a:xfrm>
            <a:off x="838200" y="365125"/>
            <a:ext cx="10515600" cy="1325563"/>
          </a:xfrm>
        </p:spPr>
        <p:txBody>
          <a:bodyPr/>
          <a:lstStyle/>
          <a:p>
            <a:r>
              <a:rPr lang="en-US" dirty="0"/>
              <a:t>Indicator Species – Compaction Level</a:t>
            </a:r>
          </a:p>
        </p:txBody>
      </p:sp>
      <p:sp>
        <p:nvSpPr>
          <p:cNvPr id="4" name="Slide Number Placeholder 3">
            <a:extLst>
              <a:ext uri="{FF2B5EF4-FFF2-40B4-BE49-F238E27FC236}">
                <a16:creationId xmlns:a16="http://schemas.microsoft.com/office/drawing/2014/main" id="{088491B7-2160-B06E-FB7B-190BEA9A3B21}"/>
              </a:ext>
            </a:extLst>
          </p:cNvPr>
          <p:cNvSpPr>
            <a:spLocks noGrp="1"/>
          </p:cNvSpPr>
          <p:nvPr>
            <p:ph type="sldNum" sz="quarter" idx="12"/>
          </p:nvPr>
        </p:nvSpPr>
        <p:spPr/>
        <p:txBody>
          <a:bodyPr/>
          <a:lstStyle/>
          <a:p>
            <a:fld id="{E609454A-AAA3-B043-B3EB-B4162F4DF123}" type="slidenum">
              <a:rPr lang="en-US" smtClean="0"/>
              <a:t>26</a:t>
            </a:fld>
            <a:endParaRPr lang="en-US"/>
          </a:p>
        </p:txBody>
      </p:sp>
    </p:spTree>
    <p:extLst>
      <p:ext uri="{BB962C8B-B14F-4D97-AF65-F5344CB8AC3E}">
        <p14:creationId xmlns:p14="http://schemas.microsoft.com/office/powerpoint/2010/main" val="2485561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AA46441-E0E7-7BCC-E898-2FB04D2FC1AC}"/>
              </a:ext>
            </a:extLst>
          </p:cNvPr>
          <p:cNvGraphicFramePr>
            <a:graphicFrameLocks noGrp="1"/>
          </p:cNvGraphicFramePr>
          <p:nvPr/>
        </p:nvGraphicFramePr>
        <p:xfrm>
          <a:off x="0" y="3949700"/>
          <a:ext cx="12071349" cy="2515380"/>
        </p:xfrm>
        <a:graphic>
          <a:graphicData uri="http://schemas.openxmlformats.org/drawingml/2006/table">
            <a:tbl>
              <a:tblPr/>
              <a:tblGrid>
                <a:gridCol w="1270000">
                  <a:extLst>
                    <a:ext uri="{9D8B030D-6E8A-4147-A177-3AD203B41FA5}">
                      <a16:colId xmlns:a16="http://schemas.microsoft.com/office/drawing/2014/main" val="410101623"/>
                    </a:ext>
                  </a:extLst>
                </a:gridCol>
                <a:gridCol w="1043675">
                  <a:extLst>
                    <a:ext uri="{9D8B030D-6E8A-4147-A177-3AD203B41FA5}">
                      <a16:colId xmlns:a16="http://schemas.microsoft.com/office/drawing/2014/main" val="482587619"/>
                    </a:ext>
                  </a:extLst>
                </a:gridCol>
                <a:gridCol w="502973">
                  <a:extLst>
                    <a:ext uri="{9D8B030D-6E8A-4147-A177-3AD203B41FA5}">
                      <a16:colId xmlns:a16="http://schemas.microsoft.com/office/drawing/2014/main" val="2235356972"/>
                    </a:ext>
                  </a:extLst>
                </a:gridCol>
                <a:gridCol w="402379">
                  <a:extLst>
                    <a:ext uri="{9D8B030D-6E8A-4147-A177-3AD203B41FA5}">
                      <a16:colId xmlns:a16="http://schemas.microsoft.com/office/drawing/2014/main" val="2436196711"/>
                    </a:ext>
                  </a:extLst>
                </a:gridCol>
                <a:gridCol w="540696">
                  <a:extLst>
                    <a:ext uri="{9D8B030D-6E8A-4147-A177-3AD203B41FA5}">
                      <a16:colId xmlns:a16="http://schemas.microsoft.com/office/drawing/2014/main" val="2751214111"/>
                    </a:ext>
                  </a:extLst>
                </a:gridCol>
                <a:gridCol w="829906">
                  <a:extLst>
                    <a:ext uri="{9D8B030D-6E8A-4147-A177-3AD203B41FA5}">
                      <a16:colId xmlns:a16="http://schemas.microsoft.com/office/drawing/2014/main" val="4155764788"/>
                    </a:ext>
                  </a:extLst>
                </a:gridCol>
                <a:gridCol w="779608">
                  <a:extLst>
                    <a:ext uri="{9D8B030D-6E8A-4147-A177-3AD203B41FA5}">
                      <a16:colId xmlns:a16="http://schemas.microsoft.com/office/drawing/2014/main" val="1229270516"/>
                    </a:ext>
                  </a:extLst>
                </a:gridCol>
                <a:gridCol w="892777">
                  <a:extLst>
                    <a:ext uri="{9D8B030D-6E8A-4147-A177-3AD203B41FA5}">
                      <a16:colId xmlns:a16="http://schemas.microsoft.com/office/drawing/2014/main" val="2261333866"/>
                    </a:ext>
                  </a:extLst>
                </a:gridCol>
                <a:gridCol w="980797">
                  <a:extLst>
                    <a:ext uri="{9D8B030D-6E8A-4147-A177-3AD203B41FA5}">
                      <a16:colId xmlns:a16="http://schemas.microsoft.com/office/drawing/2014/main" val="1621040606"/>
                    </a:ext>
                  </a:extLst>
                </a:gridCol>
                <a:gridCol w="804756">
                  <a:extLst>
                    <a:ext uri="{9D8B030D-6E8A-4147-A177-3AD203B41FA5}">
                      <a16:colId xmlns:a16="http://schemas.microsoft.com/office/drawing/2014/main" val="2928728071"/>
                    </a:ext>
                  </a:extLst>
                </a:gridCol>
                <a:gridCol w="603568">
                  <a:extLst>
                    <a:ext uri="{9D8B030D-6E8A-4147-A177-3AD203B41FA5}">
                      <a16:colId xmlns:a16="http://schemas.microsoft.com/office/drawing/2014/main" val="348052694"/>
                    </a:ext>
                  </a:extLst>
                </a:gridCol>
                <a:gridCol w="1005946">
                  <a:extLst>
                    <a:ext uri="{9D8B030D-6E8A-4147-A177-3AD203B41FA5}">
                      <a16:colId xmlns:a16="http://schemas.microsoft.com/office/drawing/2014/main" val="1384505191"/>
                    </a:ext>
                  </a:extLst>
                </a:gridCol>
                <a:gridCol w="804756">
                  <a:extLst>
                    <a:ext uri="{9D8B030D-6E8A-4147-A177-3AD203B41FA5}">
                      <a16:colId xmlns:a16="http://schemas.microsoft.com/office/drawing/2014/main" val="3342466565"/>
                    </a:ext>
                  </a:extLst>
                </a:gridCol>
                <a:gridCol w="804756">
                  <a:extLst>
                    <a:ext uri="{9D8B030D-6E8A-4147-A177-3AD203B41FA5}">
                      <a16:colId xmlns:a16="http://schemas.microsoft.com/office/drawing/2014/main" val="1399113460"/>
                    </a:ext>
                  </a:extLst>
                </a:gridCol>
                <a:gridCol w="804756">
                  <a:extLst>
                    <a:ext uri="{9D8B030D-6E8A-4147-A177-3AD203B41FA5}">
                      <a16:colId xmlns:a16="http://schemas.microsoft.com/office/drawing/2014/main" val="2480225521"/>
                    </a:ext>
                  </a:extLst>
                </a:gridCol>
              </a:tblGrid>
              <a:tr h="262279">
                <a:tc>
                  <a:txBody>
                    <a:bodyPr/>
                    <a:lstStyle/>
                    <a:p>
                      <a:pPr algn="l" fontAlgn="t"/>
                      <a:r>
                        <a:rPr lang="en-CA" sz="1200" b="0" i="0" u="none" strike="noStrike" dirty="0">
                          <a:solidFill>
                            <a:srgbClr val="000000"/>
                          </a:solidFill>
                          <a:effectLst/>
                          <a:latin typeface="Aptos Narrow" panose="020B0004020202020204" pitchFamily="34" charset="0"/>
                        </a:rPr>
                        <a:t>ASV</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s.C0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s.C1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s.C2</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s.REF</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index</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stat</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p.value</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Domain</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Phylum</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Class</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Order</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Family</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Genus</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Species</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4468520"/>
                  </a:ext>
                </a:extLst>
              </a:tr>
              <a:tr h="1250807">
                <a:tc>
                  <a:txBody>
                    <a:bodyPr/>
                    <a:lstStyle/>
                    <a:p>
                      <a:pPr algn="l" fontAlgn="t"/>
                      <a:r>
                        <a:rPr lang="en-CA" sz="1200" b="0" i="0" u="none" strike="noStrike" dirty="0">
                          <a:solidFill>
                            <a:srgbClr val="000000"/>
                          </a:solidFill>
                          <a:effectLst/>
                          <a:latin typeface="Aptos Narrow" panose="020B0004020202020204" pitchFamily="34" charset="0"/>
                        </a:rPr>
                        <a:t>36137ddd50c27ae8649f75aea140aab6</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7</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55%</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0.005</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d__Bacteria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p__Firmicutes</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c__Clostridia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o__</a:t>
                      </a:r>
                      <a:r>
                        <a:rPr lang="en-CA" sz="1200" b="0" i="0" u="none" strike="noStrike" dirty="0" err="1">
                          <a:solidFill>
                            <a:srgbClr val="000000"/>
                          </a:solidFill>
                          <a:effectLst/>
                          <a:latin typeface="Aptos Narrow" panose="020B0004020202020204" pitchFamily="34" charset="0"/>
                        </a:rPr>
                        <a:t>Peptostreptococcales-Tissierellales</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f__Peptostreptococcaceae</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g__Tepidibacter</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s__uncultured_Gram-positive</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4346615"/>
                  </a:ext>
                </a:extLst>
              </a:tr>
              <a:tr h="1002294">
                <a:tc>
                  <a:txBody>
                    <a:bodyPr/>
                    <a:lstStyle/>
                    <a:p>
                      <a:pPr algn="l" fontAlgn="t"/>
                      <a:r>
                        <a:rPr lang="en-CA" sz="1200" b="0" i="0" u="none" strike="noStrike" dirty="0">
                          <a:solidFill>
                            <a:srgbClr val="000000"/>
                          </a:solidFill>
                          <a:effectLst/>
                          <a:latin typeface="Aptos Narrow" panose="020B0004020202020204" pitchFamily="34" charset="0"/>
                        </a:rPr>
                        <a:t>168e1b577c8a255d7fa70309735faf9c</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8</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35%</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0.005</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d__Bacteria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p__Proteobacteria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c__</a:t>
                      </a:r>
                      <a:r>
                        <a:rPr lang="en-CA" sz="1200" b="0" i="0" u="none" strike="noStrike" dirty="0" err="1">
                          <a:solidFill>
                            <a:srgbClr val="000000"/>
                          </a:solidFill>
                          <a:effectLst/>
                          <a:latin typeface="Aptos Narrow" panose="020B0004020202020204" pitchFamily="34" charset="0"/>
                        </a:rPr>
                        <a:t>Alphaproteobacteria</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o__</a:t>
                      </a:r>
                      <a:r>
                        <a:rPr lang="en-CA" sz="1200" b="0" i="0" u="none" strike="noStrike" dirty="0" err="1">
                          <a:solidFill>
                            <a:srgbClr val="000000"/>
                          </a:solidFill>
                          <a:effectLst/>
                          <a:latin typeface="Aptos Narrow" panose="020B0004020202020204" pitchFamily="34" charset="0"/>
                        </a:rPr>
                        <a:t>Sphingomonadales</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f__</a:t>
                      </a:r>
                      <a:r>
                        <a:rPr lang="en-CA" sz="1200" b="0" i="0" u="none" strike="noStrike" dirty="0" err="1">
                          <a:solidFill>
                            <a:srgbClr val="000000"/>
                          </a:solidFill>
                          <a:effectLst/>
                          <a:latin typeface="Aptos Narrow" panose="020B0004020202020204" pitchFamily="34" charset="0"/>
                        </a:rPr>
                        <a:t>Sphingomonadaceae</a:t>
                      </a:r>
                      <a:endParaRPr lang="en-CA" sz="1200" b="0" i="0" u="none" strike="noStrike" dirty="0">
                        <a:solidFill>
                          <a:srgbClr val="000000"/>
                        </a:solidFill>
                        <a:effectLst/>
                        <a:latin typeface="Aptos Narrow" panose="020B0004020202020204" pitchFamily="34" charset="0"/>
                      </a:endParaRP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NA</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NA</a:t>
                      </a:r>
                    </a:p>
                  </a:txBody>
                  <a:tcPr marL="8089" marR="8089" marT="80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8570624"/>
                  </a:ext>
                </a:extLst>
              </a:tr>
            </a:tbl>
          </a:graphicData>
        </a:graphic>
      </p:graphicFrame>
      <p:graphicFrame>
        <p:nvGraphicFramePr>
          <p:cNvPr id="8" name="Table 7">
            <a:extLst>
              <a:ext uri="{FF2B5EF4-FFF2-40B4-BE49-F238E27FC236}">
                <a16:creationId xmlns:a16="http://schemas.microsoft.com/office/drawing/2014/main" id="{CDDE40B1-0F0A-D458-5C2F-6F44934D03C0}"/>
              </a:ext>
            </a:extLst>
          </p:cNvPr>
          <p:cNvGraphicFramePr>
            <a:graphicFrameLocks noGrp="1"/>
          </p:cNvGraphicFramePr>
          <p:nvPr/>
        </p:nvGraphicFramePr>
        <p:xfrm>
          <a:off x="0" y="0"/>
          <a:ext cx="12192000" cy="3678430"/>
        </p:xfrm>
        <a:graphic>
          <a:graphicData uri="http://schemas.openxmlformats.org/drawingml/2006/table">
            <a:tbl>
              <a:tblPr/>
              <a:tblGrid>
                <a:gridCol w="1257300">
                  <a:extLst>
                    <a:ext uri="{9D8B030D-6E8A-4147-A177-3AD203B41FA5}">
                      <a16:colId xmlns:a16="http://schemas.microsoft.com/office/drawing/2014/main" val="2140021646"/>
                    </a:ext>
                  </a:extLst>
                </a:gridCol>
                <a:gridCol w="393700">
                  <a:extLst>
                    <a:ext uri="{9D8B030D-6E8A-4147-A177-3AD203B41FA5}">
                      <a16:colId xmlns:a16="http://schemas.microsoft.com/office/drawing/2014/main" val="455401658"/>
                    </a:ext>
                  </a:extLst>
                </a:gridCol>
                <a:gridCol w="469900">
                  <a:extLst>
                    <a:ext uri="{9D8B030D-6E8A-4147-A177-3AD203B41FA5}">
                      <a16:colId xmlns:a16="http://schemas.microsoft.com/office/drawing/2014/main" val="3547070036"/>
                    </a:ext>
                  </a:extLst>
                </a:gridCol>
                <a:gridCol w="457200">
                  <a:extLst>
                    <a:ext uri="{9D8B030D-6E8A-4147-A177-3AD203B41FA5}">
                      <a16:colId xmlns:a16="http://schemas.microsoft.com/office/drawing/2014/main" val="1415963597"/>
                    </a:ext>
                  </a:extLst>
                </a:gridCol>
                <a:gridCol w="419100">
                  <a:extLst>
                    <a:ext uri="{9D8B030D-6E8A-4147-A177-3AD203B41FA5}">
                      <a16:colId xmlns:a16="http://schemas.microsoft.com/office/drawing/2014/main" val="2892074531"/>
                    </a:ext>
                  </a:extLst>
                </a:gridCol>
                <a:gridCol w="495300">
                  <a:extLst>
                    <a:ext uri="{9D8B030D-6E8A-4147-A177-3AD203B41FA5}">
                      <a16:colId xmlns:a16="http://schemas.microsoft.com/office/drawing/2014/main" val="2056390713"/>
                    </a:ext>
                  </a:extLst>
                </a:gridCol>
                <a:gridCol w="495300">
                  <a:extLst>
                    <a:ext uri="{9D8B030D-6E8A-4147-A177-3AD203B41FA5}">
                      <a16:colId xmlns:a16="http://schemas.microsoft.com/office/drawing/2014/main" val="3601766711"/>
                    </a:ext>
                  </a:extLst>
                </a:gridCol>
                <a:gridCol w="622300">
                  <a:extLst>
                    <a:ext uri="{9D8B030D-6E8A-4147-A177-3AD203B41FA5}">
                      <a16:colId xmlns:a16="http://schemas.microsoft.com/office/drawing/2014/main" val="2631402212"/>
                    </a:ext>
                  </a:extLst>
                </a:gridCol>
                <a:gridCol w="533400">
                  <a:extLst>
                    <a:ext uri="{9D8B030D-6E8A-4147-A177-3AD203B41FA5}">
                      <a16:colId xmlns:a16="http://schemas.microsoft.com/office/drawing/2014/main" val="54328242"/>
                    </a:ext>
                  </a:extLst>
                </a:gridCol>
                <a:gridCol w="787400">
                  <a:extLst>
                    <a:ext uri="{9D8B030D-6E8A-4147-A177-3AD203B41FA5}">
                      <a16:colId xmlns:a16="http://schemas.microsoft.com/office/drawing/2014/main" val="2933029395"/>
                    </a:ext>
                  </a:extLst>
                </a:gridCol>
                <a:gridCol w="495300">
                  <a:extLst>
                    <a:ext uri="{9D8B030D-6E8A-4147-A177-3AD203B41FA5}">
                      <a16:colId xmlns:a16="http://schemas.microsoft.com/office/drawing/2014/main" val="155555192"/>
                    </a:ext>
                  </a:extLst>
                </a:gridCol>
                <a:gridCol w="520700">
                  <a:extLst>
                    <a:ext uri="{9D8B030D-6E8A-4147-A177-3AD203B41FA5}">
                      <a16:colId xmlns:a16="http://schemas.microsoft.com/office/drawing/2014/main" val="3717192084"/>
                    </a:ext>
                  </a:extLst>
                </a:gridCol>
                <a:gridCol w="520700">
                  <a:extLst>
                    <a:ext uri="{9D8B030D-6E8A-4147-A177-3AD203B41FA5}">
                      <a16:colId xmlns:a16="http://schemas.microsoft.com/office/drawing/2014/main" val="3034154317"/>
                    </a:ext>
                  </a:extLst>
                </a:gridCol>
                <a:gridCol w="1066800">
                  <a:extLst>
                    <a:ext uri="{9D8B030D-6E8A-4147-A177-3AD203B41FA5}">
                      <a16:colId xmlns:a16="http://schemas.microsoft.com/office/drawing/2014/main" val="3713329657"/>
                    </a:ext>
                  </a:extLst>
                </a:gridCol>
                <a:gridCol w="609600">
                  <a:extLst>
                    <a:ext uri="{9D8B030D-6E8A-4147-A177-3AD203B41FA5}">
                      <a16:colId xmlns:a16="http://schemas.microsoft.com/office/drawing/2014/main" val="3261635130"/>
                    </a:ext>
                  </a:extLst>
                </a:gridCol>
                <a:gridCol w="609600">
                  <a:extLst>
                    <a:ext uri="{9D8B030D-6E8A-4147-A177-3AD203B41FA5}">
                      <a16:colId xmlns:a16="http://schemas.microsoft.com/office/drawing/2014/main" val="979810316"/>
                    </a:ext>
                  </a:extLst>
                </a:gridCol>
                <a:gridCol w="609600">
                  <a:extLst>
                    <a:ext uri="{9D8B030D-6E8A-4147-A177-3AD203B41FA5}">
                      <a16:colId xmlns:a16="http://schemas.microsoft.com/office/drawing/2014/main" val="784751524"/>
                    </a:ext>
                  </a:extLst>
                </a:gridCol>
                <a:gridCol w="609600">
                  <a:extLst>
                    <a:ext uri="{9D8B030D-6E8A-4147-A177-3AD203B41FA5}">
                      <a16:colId xmlns:a16="http://schemas.microsoft.com/office/drawing/2014/main" val="3059488695"/>
                    </a:ext>
                  </a:extLst>
                </a:gridCol>
                <a:gridCol w="609600">
                  <a:extLst>
                    <a:ext uri="{9D8B030D-6E8A-4147-A177-3AD203B41FA5}">
                      <a16:colId xmlns:a16="http://schemas.microsoft.com/office/drawing/2014/main" val="3132421368"/>
                    </a:ext>
                  </a:extLst>
                </a:gridCol>
                <a:gridCol w="609600">
                  <a:extLst>
                    <a:ext uri="{9D8B030D-6E8A-4147-A177-3AD203B41FA5}">
                      <a16:colId xmlns:a16="http://schemas.microsoft.com/office/drawing/2014/main" val="2726958935"/>
                    </a:ext>
                  </a:extLst>
                </a:gridCol>
              </a:tblGrid>
              <a:tr h="1280988">
                <a:tc>
                  <a:txBody>
                    <a:bodyPr/>
                    <a:lstStyle/>
                    <a:p>
                      <a:pPr algn="l" fontAlgn="t"/>
                      <a:r>
                        <a:rPr lang="en-CA" sz="1200" b="0" i="0" u="none" strike="noStrike" dirty="0">
                          <a:solidFill>
                            <a:srgbClr val="000000"/>
                          </a:solidFill>
                          <a:effectLst/>
                          <a:latin typeface="Aptos Narrow" panose="020B0004020202020204" pitchFamily="34" charset="0"/>
                        </a:rPr>
                        <a:t>ASV</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s.Aquic</a:t>
                      </a:r>
                      <a:r>
                        <a:rPr lang="en-CA" sz="1200" b="0" i="0" u="none" strike="noStrike" dirty="0">
                          <a:solidFill>
                            <a:srgbClr val="000000"/>
                          </a:solidFill>
                          <a:effectLst/>
                          <a:latin typeface="Aptos Narrow" panose="020B0004020202020204" pitchFamily="34" charset="0"/>
                        </a:rPr>
                        <a:t> </a:t>
                      </a:r>
                      <a:r>
                        <a:rPr lang="en-CA" sz="1200" b="0" i="0" u="none" strike="noStrike" dirty="0" err="1">
                          <a:solidFill>
                            <a:srgbClr val="000000"/>
                          </a:solidFill>
                          <a:effectLst/>
                          <a:latin typeface="Aptos Narrow" panose="020B0004020202020204" pitchFamily="34" charset="0"/>
                        </a:rPr>
                        <a:t>Glossudalfs</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s.Brunisolic</a:t>
                      </a:r>
                      <a:r>
                        <a:rPr lang="en-CA" sz="1200" b="0" i="0" u="none" strike="noStrike" dirty="0">
                          <a:solidFill>
                            <a:srgbClr val="000000"/>
                          </a:solidFill>
                          <a:effectLst/>
                          <a:latin typeface="Aptos Narrow" panose="020B0004020202020204" pitchFamily="34" charset="0"/>
                        </a:rPr>
                        <a:t> Gray </a:t>
                      </a:r>
                      <a:r>
                        <a:rPr lang="en-CA" sz="1200" b="0" i="0" u="none" strike="noStrike" dirty="0" err="1">
                          <a:solidFill>
                            <a:srgbClr val="000000"/>
                          </a:solidFill>
                          <a:effectLst/>
                          <a:latin typeface="Aptos Narrow" panose="020B0004020202020204" pitchFamily="34" charset="0"/>
                        </a:rPr>
                        <a:t>Luvisol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s.Gleyed</a:t>
                      </a:r>
                      <a:r>
                        <a:rPr lang="en-CA" sz="1200" b="0" i="0" u="none" strike="noStrike" dirty="0">
                          <a:solidFill>
                            <a:srgbClr val="000000"/>
                          </a:solidFill>
                          <a:effectLst/>
                          <a:latin typeface="Aptos Narrow" panose="020B0004020202020204" pitchFamily="34" charset="0"/>
                        </a:rPr>
                        <a:t> Dystric </a:t>
                      </a:r>
                      <a:r>
                        <a:rPr lang="en-CA" sz="1200" b="0" i="0" u="none" strike="noStrike" dirty="0" err="1">
                          <a:solidFill>
                            <a:srgbClr val="000000"/>
                          </a:solidFill>
                          <a:effectLst/>
                          <a:latin typeface="Aptos Narrow" panose="020B0004020202020204" pitchFamily="34" charset="0"/>
                        </a:rPr>
                        <a:t>Brunisol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s.Mesic</a:t>
                      </a:r>
                      <a:r>
                        <a:rPr lang="en-CA" sz="1200" b="0" i="0" u="none" strike="noStrike" dirty="0">
                          <a:solidFill>
                            <a:srgbClr val="000000"/>
                          </a:solidFill>
                          <a:effectLst/>
                          <a:latin typeface="Aptos Narrow" panose="020B0004020202020204" pitchFamily="34" charset="0"/>
                        </a:rPr>
                        <a:t> </a:t>
                      </a:r>
                      <a:r>
                        <a:rPr lang="en-CA" sz="1200" b="0" i="0" u="none" strike="noStrike" dirty="0" err="1">
                          <a:solidFill>
                            <a:srgbClr val="000000"/>
                          </a:solidFill>
                          <a:effectLst/>
                          <a:latin typeface="Aptos Narrow" panose="020B0004020202020204" pitchFamily="34" charset="0"/>
                        </a:rPr>
                        <a:t>Ultic</a:t>
                      </a:r>
                      <a:r>
                        <a:rPr lang="en-CA" sz="1200" b="0" i="0" u="none" strike="noStrike" dirty="0">
                          <a:solidFill>
                            <a:srgbClr val="000000"/>
                          </a:solidFill>
                          <a:effectLst/>
                          <a:latin typeface="Aptos Narrow" panose="020B0004020202020204" pitchFamily="34" charset="0"/>
                        </a:rPr>
                        <a:t> Haploxeralfs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s.Orthic</a:t>
                      </a:r>
                      <a:r>
                        <a:rPr lang="en-CA" sz="1200" b="0" i="0" u="none" strike="noStrike" dirty="0">
                          <a:solidFill>
                            <a:srgbClr val="000000"/>
                          </a:solidFill>
                          <a:effectLst/>
                          <a:latin typeface="Aptos Narrow" panose="020B0004020202020204" pitchFamily="34" charset="0"/>
                        </a:rPr>
                        <a:t> Dystric </a:t>
                      </a:r>
                      <a:r>
                        <a:rPr lang="en-CA" sz="1200" b="0" i="0" u="none" strike="noStrike" dirty="0" err="1">
                          <a:solidFill>
                            <a:srgbClr val="000000"/>
                          </a:solidFill>
                          <a:effectLst/>
                          <a:latin typeface="Aptos Narrow" panose="020B0004020202020204" pitchFamily="34" charset="0"/>
                        </a:rPr>
                        <a:t>Brunisol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s.Orthic</a:t>
                      </a:r>
                      <a:r>
                        <a:rPr lang="en-CA" sz="1200" b="0" i="0" u="none" strike="noStrike" dirty="0">
                          <a:solidFill>
                            <a:srgbClr val="000000"/>
                          </a:solidFill>
                          <a:effectLst/>
                          <a:latin typeface="Aptos Narrow" panose="020B0004020202020204" pitchFamily="34" charset="0"/>
                        </a:rPr>
                        <a:t> Gray </a:t>
                      </a:r>
                      <a:r>
                        <a:rPr lang="en-CA" sz="1200" b="0" i="0" u="none" strike="noStrike" dirty="0" err="1">
                          <a:solidFill>
                            <a:srgbClr val="000000"/>
                          </a:solidFill>
                          <a:effectLst/>
                          <a:latin typeface="Aptos Narrow" panose="020B0004020202020204" pitchFamily="34" charset="0"/>
                        </a:rPr>
                        <a:t>Luvisol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s.Orthic</a:t>
                      </a:r>
                      <a:r>
                        <a:rPr lang="en-CA" sz="1200" b="0" i="0" u="none" strike="noStrike" dirty="0">
                          <a:solidFill>
                            <a:srgbClr val="000000"/>
                          </a:solidFill>
                          <a:effectLst/>
                          <a:latin typeface="Aptos Narrow" panose="020B0004020202020204" pitchFamily="34" charset="0"/>
                        </a:rPr>
                        <a:t> Gray </a:t>
                      </a:r>
                      <a:r>
                        <a:rPr lang="en-CA" sz="1200" b="0" i="0" u="none" strike="noStrike" dirty="0" err="1">
                          <a:solidFill>
                            <a:srgbClr val="000000"/>
                          </a:solidFill>
                          <a:effectLst/>
                          <a:latin typeface="Aptos Narrow" panose="020B0004020202020204" pitchFamily="34" charset="0"/>
                        </a:rPr>
                        <a:t>Luvisol</a:t>
                      </a:r>
                      <a:r>
                        <a:rPr lang="en-CA" sz="1200" b="0" i="0" u="none" strike="noStrike" dirty="0">
                          <a:solidFill>
                            <a:srgbClr val="000000"/>
                          </a:solidFill>
                          <a:effectLst/>
                          <a:latin typeface="Aptos Narrow" panose="020B0004020202020204" pitchFamily="34" charset="0"/>
                        </a:rPr>
                        <a:t>, </a:t>
                      </a:r>
                      <a:r>
                        <a:rPr lang="en-CA" sz="1200" b="0" i="0" u="none" strike="noStrike" dirty="0" err="1">
                          <a:solidFill>
                            <a:srgbClr val="000000"/>
                          </a:solidFill>
                          <a:effectLst/>
                          <a:latin typeface="Aptos Narrow" panose="020B0004020202020204" pitchFamily="34" charset="0"/>
                        </a:rPr>
                        <a:t>Gleyed</a:t>
                      </a:r>
                      <a:r>
                        <a:rPr lang="en-CA" sz="1200" b="0" i="0" u="none" strike="noStrike" dirty="0">
                          <a:solidFill>
                            <a:srgbClr val="000000"/>
                          </a:solidFill>
                          <a:effectLst/>
                          <a:latin typeface="Aptos Narrow" panose="020B0004020202020204" pitchFamily="34" charset="0"/>
                        </a:rPr>
                        <a:t> Gray </a:t>
                      </a:r>
                      <a:r>
                        <a:rPr lang="en-CA" sz="1200" b="0" i="0" u="none" strike="noStrike" dirty="0" err="1">
                          <a:solidFill>
                            <a:srgbClr val="000000"/>
                          </a:solidFill>
                          <a:effectLst/>
                          <a:latin typeface="Aptos Narrow" panose="020B0004020202020204" pitchFamily="34" charset="0"/>
                        </a:rPr>
                        <a:t>Luvisol</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s.Orthic Humo-Ferric Podzol</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s.Orthic Humo-Ferric Podzol, Gleyed Eluviated Dystric Brunisol</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index</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stat</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p.value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Domain</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Phylum</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Class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Order</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Family</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Genus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Species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99804249"/>
                  </a:ext>
                </a:extLst>
              </a:tr>
              <a:tr h="917576">
                <a:tc>
                  <a:txBody>
                    <a:bodyPr/>
                    <a:lstStyle/>
                    <a:p>
                      <a:pPr algn="l" fontAlgn="t"/>
                      <a:r>
                        <a:rPr lang="en-CA" sz="1200" b="0" i="0" u="none" strike="noStrike" dirty="0">
                          <a:solidFill>
                            <a:srgbClr val="000000"/>
                          </a:solidFill>
                          <a:effectLst/>
                          <a:latin typeface="Aptos Narrow" panose="020B0004020202020204" pitchFamily="34" charset="0"/>
                        </a:rPr>
                        <a:t>36137ddd50c27ae8649f75aea140aab6</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102</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65%</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l" fontAlgn="t"/>
                      <a:r>
                        <a:rPr lang="en-CA" sz="1200" b="0" i="0" u="none" strike="noStrike" dirty="0">
                          <a:solidFill>
                            <a:srgbClr val="000000"/>
                          </a:solidFill>
                          <a:effectLst/>
                          <a:latin typeface="Aptos Narrow" panose="020B0004020202020204" pitchFamily="34" charset="0"/>
                        </a:rPr>
                        <a:t>0.005</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d__Bacteria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p__Firmicutes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c__Clostridia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o__Peptostreptococcales-Tissierellales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f__Peptostreptococcaceae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g__Tepidibacter</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s__uncultured_Gram-positive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5974111"/>
                  </a:ext>
                </a:extLst>
              </a:tr>
              <a:tr h="735868">
                <a:tc>
                  <a:txBody>
                    <a:bodyPr/>
                    <a:lstStyle/>
                    <a:p>
                      <a:pPr algn="l" fontAlgn="t"/>
                      <a:r>
                        <a:rPr lang="en-CA" sz="1200" b="0" i="0" u="none" strike="noStrike">
                          <a:solidFill>
                            <a:srgbClr val="000000"/>
                          </a:solidFill>
                          <a:effectLst/>
                          <a:latin typeface="Aptos Narrow" panose="020B0004020202020204" pitchFamily="34" charset="0"/>
                        </a:rPr>
                        <a:t>f5533cbb7c69904141b1bf45fe8a78ce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9</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20%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0.02</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d__Bacteria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p__</a:t>
                      </a:r>
                      <a:r>
                        <a:rPr lang="en-CA" sz="1200" b="0" i="0" u="none" strike="noStrike" dirty="0" err="1">
                          <a:solidFill>
                            <a:srgbClr val="000000"/>
                          </a:solidFill>
                          <a:effectLst/>
                          <a:latin typeface="Aptos Narrow" panose="020B0004020202020204" pitchFamily="34" charset="0"/>
                        </a:rPr>
                        <a:t>Actinobacteriota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err="1">
                          <a:solidFill>
                            <a:srgbClr val="000000"/>
                          </a:solidFill>
                          <a:effectLst/>
                          <a:latin typeface="Aptos Narrow" panose="020B0004020202020204" pitchFamily="34" charset="0"/>
                        </a:rPr>
                        <a:t>c__Actinobacteria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o__Corynebacteriales</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f__Nocardiaceae</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NA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NA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946656"/>
                  </a:ext>
                </a:extLst>
              </a:tr>
              <a:tr h="735868">
                <a:tc>
                  <a:txBody>
                    <a:bodyPr/>
                    <a:lstStyle/>
                    <a:p>
                      <a:pPr algn="l" fontAlgn="t"/>
                      <a:r>
                        <a:rPr lang="en-CA" sz="1200" b="0" i="0" u="none" strike="noStrike" dirty="0">
                          <a:solidFill>
                            <a:srgbClr val="000000"/>
                          </a:solidFill>
                          <a:effectLst/>
                          <a:latin typeface="Aptos Narrow" panose="020B0004020202020204" pitchFamily="34" charset="0"/>
                        </a:rPr>
                        <a:t>168e1b577c8a255d7fa70309735faf9c</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0</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91</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1" i="0" u="none" strike="noStrike" dirty="0">
                          <a:solidFill>
                            <a:srgbClr val="000000"/>
                          </a:solidFill>
                          <a:effectLst/>
                          <a:latin typeface="Aptos Narrow" panose="020B0004020202020204" pitchFamily="34" charset="0"/>
                        </a:rPr>
                        <a:t>36%</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fontAlgn="t"/>
                      <a:r>
                        <a:rPr lang="en-CA" sz="1200" b="0" i="0" u="none" strike="noStrike">
                          <a:solidFill>
                            <a:srgbClr val="000000"/>
                          </a:solidFill>
                          <a:effectLst/>
                          <a:latin typeface="Aptos Narrow" panose="020B0004020202020204" pitchFamily="34" charset="0"/>
                        </a:rPr>
                        <a:t>0.005</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d__Bacteria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a:solidFill>
                            <a:srgbClr val="000000"/>
                          </a:solidFill>
                          <a:effectLst/>
                          <a:latin typeface="Aptos Narrow" panose="020B0004020202020204" pitchFamily="34" charset="0"/>
                        </a:rPr>
                        <a:t>p__Proteobacteria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c__</a:t>
                      </a:r>
                      <a:r>
                        <a:rPr lang="en-CA" sz="1200" b="0" i="0" u="none" strike="noStrike" dirty="0" err="1">
                          <a:solidFill>
                            <a:srgbClr val="000000"/>
                          </a:solidFill>
                          <a:effectLst/>
                          <a:latin typeface="Aptos Narrow" panose="020B0004020202020204" pitchFamily="34" charset="0"/>
                        </a:rPr>
                        <a:t>Alphaproteobacteria</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o__</a:t>
                      </a:r>
                      <a:r>
                        <a:rPr lang="en-CA" sz="1200" b="0" i="0" u="none" strike="noStrike" dirty="0" err="1">
                          <a:solidFill>
                            <a:srgbClr val="000000"/>
                          </a:solidFill>
                          <a:effectLst/>
                          <a:latin typeface="Aptos Narrow" panose="020B0004020202020204" pitchFamily="34" charset="0"/>
                        </a:rPr>
                        <a:t>Sphingomonadales</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f__</a:t>
                      </a:r>
                      <a:r>
                        <a:rPr lang="en-CA" sz="1200" b="0" i="0" u="none" strike="noStrike" dirty="0" err="1">
                          <a:solidFill>
                            <a:srgbClr val="000000"/>
                          </a:solidFill>
                          <a:effectLst/>
                          <a:latin typeface="Aptos Narrow" panose="020B0004020202020204" pitchFamily="34" charset="0"/>
                        </a:rPr>
                        <a:t>Sphingomonadaceae</a:t>
                      </a:r>
                      <a:endParaRPr lang="en-CA" sz="1200" b="0" i="0" u="none" strike="noStrike" dirty="0">
                        <a:solidFill>
                          <a:srgbClr val="000000"/>
                        </a:solidFill>
                        <a:effectLst/>
                        <a:latin typeface="Aptos Narrow" panose="020B0004020202020204" pitchFamily="34" charset="0"/>
                      </a:endParaRP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NA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CA" sz="1200" b="0" i="0" u="none" strike="noStrike" dirty="0">
                          <a:solidFill>
                            <a:srgbClr val="000000"/>
                          </a:solidFill>
                          <a:effectLst/>
                          <a:latin typeface="Aptos Narrow" panose="020B0004020202020204" pitchFamily="34" charset="0"/>
                        </a:rPr>
                        <a:t>NA</a:t>
                      </a:r>
                    </a:p>
                  </a:txBody>
                  <a:tcPr marL="6067" marR="6067" marT="606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45188707"/>
                  </a:ext>
                </a:extLst>
              </a:tr>
            </a:tbl>
          </a:graphicData>
        </a:graphic>
      </p:graphicFrame>
      <p:sp>
        <p:nvSpPr>
          <p:cNvPr id="3" name="Slide Number Placeholder 2">
            <a:extLst>
              <a:ext uri="{FF2B5EF4-FFF2-40B4-BE49-F238E27FC236}">
                <a16:creationId xmlns:a16="http://schemas.microsoft.com/office/drawing/2014/main" id="{F7D6DA21-0560-7AC2-BD68-DDA4EF098FDA}"/>
              </a:ext>
            </a:extLst>
          </p:cNvPr>
          <p:cNvSpPr>
            <a:spLocks noGrp="1"/>
          </p:cNvSpPr>
          <p:nvPr>
            <p:ph type="sldNum" sz="quarter" idx="12"/>
          </p:nvPr>
        </p:nvSpPr>
        <p:spPr/>
        <p:txBody>
          <a:bodyPr/>
          <a:lstStyle/>
          <a:p>
            <a:fld id="{E609454A-AAA3-B043-B3EB-B4162F4DF123}" type="slidenum">
              <a:rPr lang="en-US" smtClean="0"/>
              <a:t>27</a:t>
            </a:fld>
            <a:endParaRPr lang="en-US"/>
          </a:p>
        </p:txBody>
      </p:sp>
    </p:spTree>
    <p:extLst>
      <p:ext uri="{BB962C8B-B14F-4D97-AF65-F5344CB8AC3E}">
        <p14:creationId xmlns:p14="http://schemas.microsoft.com/office/powerpoint/2010/main" val="387085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D846-19E4-1491-34E7-5C71D57E785E}"/>
              </a:ext>
            </a:extLst>
          </p:cNvPr>
          <p:cNvSpPr>
            <a:spLocks noGrp="1"/>
          </p:cNvSpPr>
          <p:nvPr>
            <p:ph type="title"/>
          </p:nvPr>
        </p:nvSpPr>
        <p:spPr/>
        <p:txBody>
          <a:bodyPr/>
          <a:lstStyle/>
          <a:p>
            <a:r>
              <a:rPr lang="en-US" dirty="0"/>
              <a:t>Differential Abundance</a:t>
            </a:r>
          </a:p>
        </p:txBody>
      </p:sp>
      <p:sp>
        <p:nvSpPr>
          <p:cNvPr id="3" name="Content Placeholder 2">
            <a:extLst>
              <a:ext uri="{FF2B5EF4-FFF2-40B4-BE49-F238E27FC236}">
                <a16:creationId xmlns:a16="http://schemas.microsoft.com/office/drawing/2014/main" id="{44E1044D-5007-C4E8-C321-FDBDD5CE34BB}"/>
              </a:ext>
            </a:extLst>
          </p:cNvPr>
          <p:cNvSpPr>
            <a:spLocks noGrp="1"/>
          </p:cNvSpPr>
          <p:nvPr>
            <p:ph idx="1"/>
          </p:nvPr>
        </p:nvSpPr>
        <p:spPr/>
        <p:txBody>
          <a:bodyPr>
            <a:normAutofit/>
          </a:bodyPr>
          <a:lstStyle/>
          <a:p>
            <a:pPr marL="0" indent="0">
              <a:buNone/>
            </a:pPr>
            <a:r>
              <a:rPr lang="en-US" dirty="0"/>
              <a:t>How does compactness level impact abundance within the soil microbial community? </a:t>
            </a:r>
          </a:p>
          <a:p>
            <a:pPr marL="0" indent="0">
              <a:buNone/>
            </a:pPr>
            <a:endParaRPr lang="en-US" dirty="0"/>
          </a:p>
          <a:p>
            <a:pPr marL="0" indent="0">
              <a:buNone/>
            </a:pPr>
            <a:endParaRPr lang="en-US" dirty="0"/>
          </a:p>
          <a:p>
            <a:pPr marL="0" indent="0">
              <a:buNone/>
            </a:pPr>
            <a:r>
              <a:rPr lang="en-US" b="1" dirty="0"/>
              <a:t>Method: </a:t>
            </a:r>
          </a:p>
          <a:p>
            <a:r>
              <a:rPr lang="en-US" dirty="0"/>
              <a:t>Determine ASVs that have decreased or increased in presence relative to a reference</a:t>
            </a:r>
          </a:p>
          <a:p>
            <a:r>
              <a:rPr lang="en-US" dirty="0"/>
              <a:t>Parametric test that follows a negative binomial distribution</a:t>
            </a:r>
          </a:p>
        </p:txBody>
      </p:sp>
      <p:sp>
        <p:nvSpPr>
          <p:cNvPr id="5" name="Slide Number Placeholder 4">
            <a:extLst>
              <a:ext uri="{FF2B5EF4-FFF2-40B4-BE49-F238E27FC236}">
                <a16:creationId xmlns:a16="http://schemas.microsoft.com/office/drawing/2014/main" id="{486D03DD-CE07-A1F9-11DE-B082CCEACB2A}"/>
              </a:ext>
            </a:extLst>
          </p:cNvPr>
          <p:cNvSpPr>
            <a:spLocks noGrp="1"/>
          </p:cNvSpPr>
          <p:nvPr>
            <p:ph type="sldNum" sz="quarter" idx="12"/>
          </p:nvPr>
        </p:nvSpPr>
        <p:spPr/>
        <p:txBody>
          <a:bodyPr/>
          <a:lstStyle/>
          <a:p>
            <a:fld id="{E609454A-AAA3-B043-B3EB-B4162F4DF123}" type="slidenum">
              <a:rPr lang="en-US" smtClean="0"/>
              <a:t>28</a:t>
            </a:fld>
            <a:endParaRPr lang="en-US"/>
          </a:p>
        </p:txBody>
      </p:sp>
    </p:spTree>
    <p:extLst>
      <p:ext uri="{BB962C8B-B14F-4D97-AF65-F5344CB8AC3E}">
        <p14:creationId xmlns:p14="http://schemas.microsoft.com/office/powerpoint/2010/main" val="8640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72924-E77D-0271-8130-EAFAB7CFA188}"/>
              </a:ext>
            </a:extLst>
          </p:cNvPr>
          <p:cNvSpPr>
            <a:spLocks noGrp="1"/>
          </p:cNvSpPr>
          <p:nvPr>
            <p:ph type="title"/>
          </p:nvPr>
        </p:nvSpPr>
        <p:spPr>
          <a:xfrm>
            <a:off x="1683573" y="2933700"/>
            <a:ext cx="764046" cy="635000"/>
          </a:xfrm>
        </p:spPr>
        <p:txBody>
          <a:bodyPr>
            <a:normAutofit/>
          </a:bodyPr>
          <a:lstStyle/>
          <a:p>
            <a:r>
              <a:rPr lang="en-US" sz="3000" dirty="0"/>
              <a:t>C0</a:t>
            </a:r>
          </a:p>
        </p:txBody>
      </p:sp>
      <p:pic>
        <p:nvPicPr>
          <p:cNvPr id="5" name="Content Placeholder 4" descr="A graph with red and blue dots&#10;&#10;Description automatically generated">
            <a:extLst>
              <a:ext uri="{FF2B5EF4-FFF2-40B4-BE49-F238E27FC236}">
                <a16:creationId xmlns:a16="http://schemas.microsoft.com/office/drawing/2014/main" id="{6AA04C86-581C-C3A3-1AE7-1B4DE6606874}"/>
              </a:ext>
            </a:extLst>
          </p:cNvPr>
          <p:cNvPicPr>
            <a:picLocks noGrp="1" noChangeAspect="1"/>
          </p:cNvPicPr>
          <p:nvPr>
            <p:ph idx="1"/>
          </p:nvPr>
        </p:nvPicPr>
        <p:blipFill>
          <a:blip r:embed="rId3"/>
          <a:stretch>
            <a:fillRect/>
          </a:stretch>
        </p:blipFill>
        <p:spPr>
          <a:xfrm>
            <a:off x="0" y="1625600"/>
            <a:ext cx="4527597" cy="3251200"/>
          </a:xfrm>
        </p:spPr>
      </p:pic>
      <p:pic>
        <p:nvPicPr>
          <p:cNvPr id="6" name="Content Placeholder 4" descr="A graph with red and blue dots&#10;&#10;Description automatically generated">
            <a:extLst>
              <a:ext uri="{FF2B5EF4-FFF2-40B4-BE49-F238E27FC236}">
                <a16:creationId xmlns:a16="http://schemas.microsoft.com/office/drawing/2014/main" id="{0B259C1D-C41F-29D2-DED8-868872360CA6}"/>
              </a:ext>
            </a:extLst>
          </p:cNvPr>
          <p:cNvPicPr>
            <a:picLocks noChangeAspect="1"/>
          </p:cNvPicPr>
          <p:nvPr/>
        </p:nvPicPr>
        <p:blipFill>
          <a:blip r:embed="rId4"/>
          <a:stretch>
            <a:fillRect/>
          </a:stretch>
        </p:blipFill>
        <p:spPr>
          <a:xfrm>
            <a:off x="4001145" y="1625600"/>
            <a:ext cx="4527596" cy="3251200"/>
          </a:xfrm>
          <a:prstGeom prst="rect">
            <a:avLst/>
          </a:prstGeom>
        </p:spPr>
      </p:pic>
      <p:sp>
        <p:nvSpPr>
          <p:cNvPr id="7" name="Title 1">
            <a:extLst>
              <a:ext uri="{FF2B5EF4-FFF2-40B4-BE49-F238E27FC236}">
                <a16:creationId xmlns:a16="http://schemas.microsoft.com/office/drawing/2014/main" id="{6CC518E2-ADC8-DDB2-AB01-0536E1024317}"/>
              </a:ext>
            </a:extLst>
          </p:cNvPr>
          <p:cNvSpPr txBox="1">
            <a:spLocks/>
          </p:cNvSpPr>
          <p:nvPr/>
        </p:nvSpPr>
        <p:spPr>
          <a:xfrm>
            <a:off x="5676123" y="914401"/>
            <a:ext cx="743844" cy="7111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C1</a:t>
            </a:r>
          </a:p>
        </p:txBody>
      </p:sp>
      <p:pic>
        <p:nvPicPr>
          <p:cNvPr id="8" name="Content Placeholder 4">
            <a:extLst>
              <a:ext uri="{FF2B5EF4-FFF2-40B4-BE49-F238E27FC236}">
                <a16:creationId xmlns:a16="http://schemas.microsoft.com/office/drawing/2014/main" id="{1C46A142-5A2D-FB06-216C-A75289C5F16F}"/>
              </a:ext>
            </a:extLst>
          </p:cNvPr>
          <p:cNvPicPr>
            <a:picLocks noChangeAspect="1"/>
          </p:cNvPicPr>
          <p:nvPr/>
        </p:nvPicPr>
        <p:blipFill>
          <a:blip r:embed="rId5"/>
          <a:stretch>
            <a:fillRect/>
          </a:stretch>
        </p:blipFill>
        <p:spPr>
          <a:xfrm>
            <a:off x="8304386" y="1625269"/>
            <a:ext cx="4527597" cy="3251200"/>
          </a:xfrm>
          <a:prstGeom prst="rect">
            <a:avLst/>
          </a:prstGeom>
        </p:spPr>
      </p:pic>
      <p:sp>
        <p:nvSpPr>
          <p:cNvPr id="9" name="Title 1">
            <a:extLst>
              <a:ext uri="{FF2B5EF4-FFF2-40B4-BE49-F238E27FC236}">
                <a16:creationId xmlns:a16="http://schemas.microsoft.com/office/drawing/2014/main" id="{8F8D2D4E-2E26-2810-2540-A87914E577AE}"/>
              </a:ext>
            </a:extLst>
          </p:cNvPr>
          <p:cNvSpPr txBox="1">
            <a:spLocks/>
          </p:cNvSpPr>
          <p:nvPr/>
        </p:nvSpPr>
        <p:spPr>
          <a:xfrm>
            <a:off x="9930328" y="1157209"/>
            <a:ext cx="779687" cy="840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C2</a:t>
            </a:r>
          </a:p>
        </p:txBody>
      </p:sp>
      <p:sp>
        <p:nvSpPr>
          <p:cNvPr id="11" name="Slide Number Placeholder 10">
            <a:extLst>
              <a:ext uri="{FF2B5EF4-FFF2-40B4-BE49-F238E27FC236}">
                <a16:creationId xmlns:a16="http://schemas.microsoft.com/office/drawing/2014/main" id="{45C8C2E0-3B7E-116F-C614-D72A5035CB6E}"/>
              </a:ext>
            </a:extLst>
          </p:cNvPr>
          <p:cNvSpPr>
            <a:spLocks noGrp="1"/>
          </p:cNvSpPr>
          <p:nvPr>
            <p:ph type="sldNum" sz="quarter" idx="12"/>
          </p:nvPr>
        </p:nvSpPr>
        <p:spPr/>
        <p:txBody>
          <a:bodyPr/>
          <a:lstStyle/>
          <a:p>
            <a:fld id="{E609454A-AAA3-B043-B3EB-B4162F4DF123}" type="slidenum">
              <a:rPr lang="en-US" smtClean="0"/>
              <a:t>29</a:t>
            </a:fld>
            <a:endParaRPr lang="en-US"/>
          </a:p>
        </p:txBody>
      </p:sp>
      <p:sp>
        <p:nvSpPr>
          <p:cNvPr id="12" name="TextBox 11">
            <a:extLst>
              <a:ext uri="{FF2B5EF4-FFF2-40B4-BE49-F238E27FC236}">
                <a16:creationId xmlns:a16="http://schemas.microsoft.com/office/drawing/2014/main" id="{1C20D05B-5C90-9681-49C3-FAFD1846E22D}"/>
              </a:ext>
            </a:extLst>
          </p:cNvPr>
          <p:cNvSpPr txBox="1"/>
          <p:nvPr/>
        </p:nvSpPr>
        <p:spPr>
          <a:xfrm>
            <a:off x="146754" y="79809"/>
            <a:ext cx="4127782" cy="147732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Blue = significant</a:t>
            </a:r>
          </a:p>
          <a:p>
            <a:r>
              <a:rPr lang="en-US" dirty="0"/>
              <a:t>All compared to reference</a:t>
            </a:r>
          </a:p>
          <a:p>
            <a:r>
              <a:rPr lang="en-US" b="1" dirty="0"/>
              <a:t>Shown as volcano plots: </a:t>
            </a:r>
            <a:r>
              <a:rPr lang="en-US" dirty="0"/>
              <a:t>On the left is decrease in abundance and right is increase in abundance </a:t>
            </a:r>
          </a:p>
        </p:txBody>
      </p:sp>
      <p:sp>
        <p:nvSpPr>
          <p:cNvPr id="13" name="TextBox 12">
            <a:extLst>
              <a:ext uri="{FF2B5EF4-FFF2-40B4-BE49-F238E27FC236}">
                <a16:creationId xmlns:a16="http://schemas.microsoft.com/office/drawing/2014/main" id="{1510A7BC-8A55-4D16-5801-F7C67CBBA63E}"/>
              </a:ext>
            </a:extLst>
          </p:cNvPr>
          <p:cNvSpPr txBox="1"/>
          <p:nvPr/>
        </p:nvSpPr>
        <p:spPr>
          <a:xfrm>
            <a:off x="9696427" y="-58691"/>
            <a:ext cx="2793091"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1" dirty="0"/>
              <a:t>Conclusion: </a:t>
            </a:r>
            <a:r>
              <a:rPr lang="en-US" dirty="0"/>
              <a:t>Some ASVs have significantly decreased and a few significantly increased</a:t>
            </a:r>
          </a:p>
        </p:txBody>
      </p:sp>
      <p:sp>
        <p:nvSpPr>
          <p:cNvPr id="3" name="TextBox 2">
            <a:extLst>
              <a:ext uri="{FF2B5EF4-FFF2-40B4-BE49-F238E27FC236}">
                <a16:creationId xmlns:a16="http://schemas.microsoft.com/office/drawing/2014/main" id="{1B3CA6E8-9D8C-7947-0138-94D13AF6B04D}"/>
              </a:ext>
            </a:extLst>
          </p:cNvPr>
          <p:cNvSpPr txBox="1"/>
          <p:nvPr/>
        </p:nvSpPr>
        <p:spPr>
          <a:xfrm>
            <a:off x="7500869" y="79809"/>
            <a:ext cx="2055744" cy="923330"/>
          </a:xfrm>
          <a:prstGeom prst="rect">
            <a:avLst/>
          </a:prstGeom>
          <a:solidFill>
            <a:schemeClr val="accent5">
              <a:lumMod val="75000"/>
            </a:schemeClr>
          </a:solidFill>
        </p:spPr>
        <p:txBody>
          <a:bodyPr wrap="square" rtlCol="0">
            <a:spAutoFit/>
          </a:bodyPr>
          <a:lstStyle/>
          <a:p>
            <a:r>
              <a:rPr lang="en-US" dirty="0">
                <a:solidFill>
                  <a:schemeClr val="bg1"/>
                </a:solidFill>
              </a:rPr>
              <a:t>It is better to show these plots side by side horizontally</a:t>
            </a:r>
          </a:p>
        </p:txBody>
      </p:sp>
      <p:sp>
        <p:nvSpPr>
          <p:cNvPr id="4" name="TextBox 3">
            <a:extLst>
              <a:ext uri="{FF2B5EF4-FFF2-40B4-BE49-F238E27FC236}">
                <a16:creationId xmlns:a16="http://schemas.microsoft.com/office/drawing/2014/main" id="{4226F6A0-F1EC-E17A-4839-E64A101AA945}"/>
              </a:ext>
            </a:extLst>
          </p:cNvPr>
          <p:cNvSpPr txBox="1"/>
          <p:nvPr/>
        </p:nvSpPr>
        <p:spPr>
          <a:xfrm>
            <a:off x="4666909" y="172142"/>
            <a:ext cx="2150994" cy="646331"/>
          </a:xfrm>
          <a:prstGeom prst="rect">
            <a:avLst/>
          </a:prstGeom>
          <a:solidFill>
            <a:schemeClr val="accent5">
              <a:lumMod val="75000"/>
            </a:schemeClr>
          </a:solidFill>
        </p:spPr>
        <p:txBody>
          <a:bodyPr wrap="square" rtlCol="0">
            <a:spAutoFit/>
          </a:bodyPr>
          <a:lstStyle/>
          <a:p>
            <a:r>
              <a:rPr lang="en-US" dirty="0">
                <a:solidFill>
                  <a:schemeClr val="bg1"/>
                </a:solidFill>
              </a:rPr>
              <a:t>Figure 4: for compaction</a:t>
            </a:r>
          </a:p>
        </p:txBody>
      </p:sp>
    </p:spTree>
    <p:extLst>
      <p:ext uri="{BB962C8B-B14F-4D97-AF65-F5344CB8AC3E}">
        <p14:creationId xmlns:p14="http://schemas.microsoft.com/office/powerpoint/2010/main" val="178106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C6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the united states with data collection&#10;&#10;Description automatically generated">
            <a:extLst>
              <a:ext uri="{FF2B5EF4-FFF2-40B4-BE49-F238E27FC236}">
                <a16:creationId xmlns:a16="http://schemas.microsoft.com/office/drawing/2014/main" id="{D55D9FA0-2E70-14BB-0622-50272EE5FBD7}"/>
              </a:ext>
            </a:extLst>
          </p:cNvPr>
          <p:cNvPicPr>
            <a:picLocks noChangeAspect="1"/>
          </p:cNvPicPr>
          <p:nvPr/>
        </p:nvPicPr>
        <p:blipFill>
          <a:blip r:embed="rId3"/>
          <a:stretch>
            <a:fillRect/>
          </a:stretch>
        </p:blipFill>
        <p:spPr>
          <a:xfrm>
            <a:off x="2939589" y="643467"/>
            <a:ext cx="6312822" cy="5571066"/>
          </a:xfrm>
          <a:prstGeom prst="rect">
            <a:avLst/>
          </a:prstGeom>
        </p:spPr>
      </p:pic>
      <p:sp>
        <p:nvSpPr>
          <p:cNvPr id="6" name="TextBox 5">
            <a:extLst>
              <a:ext uri="{FF2B5EF4-FFF2-40B4-BE49-F238E27FC236}">
                <a16:creationId xmlns:a16="http://schemas.microsoft.com/office/drawing/2014/main" id="{53B231C7-BE96-E635-1DC4-918E1F8E8EE2}"/>
              </a:ext>
            </a:extLst>
          </p:cNvPr>
          <p:cNvSpPr txBox="1"/>
          <p:nvPr/>
        </p:nvSpPr>
        <p:spPr>
          <a:xfrm>
            <a:off x="611020" y="770021"/>
            <a:ext cx="2449813" cy="2308324"/>
          </a:xfrm>
          <a:prstGeom prst="rect">
            <a:avLst/>
          </a:prstGeom>
          <a:noFill/>
        </p:spPr>
        <p:txBody>
          <a:bodyPr wrap="square" rtlCol="0">
            <a:spAutoFit/>
          </a:bodyPr>
          <a:lstStyle/>
          <a:p>
            <a:r>
              <a:rPr lang="en-US" sz="1200" dirty="0"/>
              <a:t>Soils collected from 18 reforested LTSP sites (11-17 years old)</a:t>
            </a:r>
          </a:p>
          <a:p>
            <a:endParaRPr lang="en-US" sz="1200" dirty="0"/>
          </a:p>
          <a:p>
            <a:r>
              <a:rPr lang="en-US" sz="1200" dirty="0"/>
              <a:t>3 sites per ecozone</a:t>
            </a:r>
          </a:p>
          <a:p>
            <a:endParaRPr lang="en-US" sz="1200" dirty="0"/>
          </a:p>
          <a:p>
            <a:r>
              <a:rPr lang="en-US" sz="1200" dirty="0"/>
              <a:t>Each sites included samples with three harvested treatment with varying degrees of Organic Matter (OM) removal.</a:t>
            </a:r>
          </a:p>
          <a:p>
            <a:endParaRPr lang="en-US" sz="1200" dirty="0"/>
          </a:p>
          <a:p>
            <a:r>
              <a:rPr lang="en-US" sz="1200" dirty="0"/>
              <a:t>Did microbial and various soil analyses</a:t>
            </a:r>
          </a:p>
        </p:txBody>
      </p:sp>
      <p:sp>
        <p:nvSpPr>
          <p:cNvPr id="7" name="TextBox 6">
            <a:extLst>
              <a:ext uri="{FF2B5EF4-FFF2-40B4-BE49-F238E27FC236}">
                <a16:creationId xmlns:a16="http://schemas.microsoft.com/office/drawing/2014/main" id="{358BA697-9832-3BDB-0532-FD3C85F72246}"/>
              </a:ext>
            </a:extLst>
          </p:cNvPr>
          <p:cNvSpPr txBox="1"/>
          <p:nvPr/>
        </p:nvSpPr>
        <p:spPr>
          <a:xfrm>
            <a:off x="611020" y="3241752"/>
            <a:ext cx="2449813" cy="1569660"/>
          </a:xfrm>
          <a:prstGeom prst="rect">
            <a:avLst/>
          </a:prstGeom>
          <a:noFill/>
        </p:spPr>
        <p:txBody>
          <a:bodyPr wrap="square" rtlCol="0">
            <a:spAutoFit/>
          </a:bodyPr>
          <a:lstStyle/>
          <a:p>
            <a:r>
              <a:rPr lang="en-US" sz="1200" dirty="0"/>
              <a:t>Conclusions: </a:t>
            </a:r>
          </a:p>
          <a:p>
            <a:r>
              <a:rPr lang="en-US" sz="1200" dirty="0"/>
              <a:t>- OM removal treatments had a relatively small, though significant (Po0.01), effect on overall </a:t>
            </a:r>
            <a:r>
              <a:rPr lang="en-US" sz="1200" dirty="0" err="1"/>
              <a:t>bacter</a:t>
            </a:r>
            <a:r>
              <a:rPr lang="en-US" sz="1200" dirty="0"/>
              <a:t>- </a:t>
            </a:r>
            <a:r>
              <a:rPr lang="en-US" sz="1200" dirty="0" err="1"/>
              <a:t>ial</a:t>
            </a:r>
            <a:r>
              <a:rPr lang="en-US" sz="1200" dirty="0"/>
              <a:t> and fungal beta-diversity </a:t>
            </a:r>
          </a:p>
          <a:p>
            <a:endParaRPr lang="en-US" sz="1200" dirty="0"/>
          </a:p>
          <a:p>
            <a:endParaRPr lang="en-US" sz="1200" dirty="0"/>
          </a:p>
          <a:p>
            <a:endParaRPr lang="en-US" sz="1200" dirty="0"/>
          </a:p>
        </p:txBody>
      </p:sp>
      <p:sp>
        <p:nvSpPr>
          <p:cNvPr id="9" name="Slide Number Placeholder 8">
            <a:extLst>
              <a:ext uri="{FF2B5EF4-FFF2-40B4-BE49-F238E27FC236}">
                <a16:creationId xmlns:a16="http://schemas.microsoft.com/office/drawing/2014/main" id="{A6014AA5-6F56-D350-DF57-6FB3F09C8C20}"/>
              </a:ext>
            </a:extLst>
          </p:cNvPr>
          <p:cNvSpPr>
            <a:spLocks noGrp="1"/>
          </p:cNvSpPr>
          <p:nvPr>
            <p:ph type="sldNum" sz="quarter" idx="12"/>
          </p:nvPr>
        </p:nvSpPr>
        <p:spPr/>
        <p:txBody>
          <a:bodyPr/>
          <a:lstStyle/>
          <a:p>
            <a:fld id="{E609454A-AAA3-B043-B3EB-B4162F4DF123}" type="slidenum">
              <a:rPr lang="en-US" smtClean="0"/>
              <a:t>3</a:t>
            </a:fld>
            <a:endParaRPr lang="en-US"/>
          </a:p>
        </p:txBody>
      </p:sp>
      <p:sp>
        <p:nvSpPr>
          <p:cNvPr id="2" name="TextBox 1">
            <a:extLst>
              <a:ext uri="{FF2B5EF4-FFF2-40B4-BE49-F238E27FC236}">
                <a16:creationId xmlns:a16="http://schemas.microsoft.com/office/drawing/2014/main" id="{E8B879B5-B3F9-C2AB-FDD4-74A563E49CE5}"/>
              </a:ext>
            </a:extLst>
          </p:cNvPr>
          <p:cNvSpPr txBox="1"/>
          <p:nvPr/>
        </p:nvSpPr>
        <p:spPr>
          <a:xfrm>
            <a:off x="9352721" y="1521560"/>
            <a:ext cx="1848193" cy="1200329"/>
          </a:xfrm>
          <a:prstGeom prst="rect">
            <a:avLst/>
          </a:prstGeom>
          <a:solidFill>
            <a:schemeClr val="accent5">
              <a:lumMod val="75000"/>
            </a:schemeClr>
          </a:solidFill>
        </p:spPr>
        <p:txBody>
          <a:bodyPr wrap="square" rtlCol="0">
            <a:spAutoFit/>
          </a:bodyPr>
          <a:lstStyle/>
          <a:p>
            <a:r>
              <a:rPr lang="en-US" dirty="0">
                <a:solidFill>
                  <a:schemeClr val="bg1"/>
                </a:solidFill>
              </a:rPr>
              <a:t>Talk about why you chose to look at compaction</a:t>
            </a:r>
          </a:p>
        </p:txBody>
      </p:sp>
    </p:spTree>
    <p:extLst>
      <p:ext uri="{BB962C8B-B14F-4D97-AF65-F5344CB8AC3E}">
        <p14:creationId xmlns:p14="http://schemas.microsoft.com/office/powerpoint/2010/main" val="729567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E066-DE04-7C51-0BEC-D6D4ADB72EC4}"/>
              </a:ext>
            </a:extLst>
          </p:cNvPr>
          <p:cNvSpPr>
            <a:spLocks noGrp="1"/>
          </p:cNvSpPr>
          <p:nvPr>
            <p:ph type="title"/>
          </p:nvPr>
        </p:nvSpPr>
        <p:spPr/>
        <p:txBody>
          <a:bodyPr/>
          <a:lstStyle/>
          <a:p>
            <a:r>
              <a:rPr lang="en-US" dirty="0"/>
              <a:t>Correlation Analysis</a:t>
            </a:r>
          </a:p>
        </p:txBody>
      </p:sp>
      <p:sp>
        <p:nvSpPr>
          <p:cNvPr id="3" name="Content Placeholder 2">
            <a:extLst>
              <a:ext uri="{FF2B5EF4-FFF2-40B4-BE49-F238E27FC236}">
                <a16:creationId xmlns:a16="http://schemas.microsoft.com/office/drawing/2014/main" id="{EA4D1E54-7A34-9F60-E48D-9CEBC2BBDB14}"/>
              </a:ext>
            </a:extLst>
          </p:cNvPr>
          <p:cNvSpPr>
            <a:spLocks noGrp="1"/>
          </p:cNvSpPr>
          <p:nvPr>
            <p:ph idx="1"/>
          </p:nvPr>
        </p:nvSpPr>
        <p:spPr/>
        <p:txBody>
          <a:bodyPr/>
          <a:lstStyle/>
          <a:p>
            <a:pPr marL="0" indent="0">
              <a:buNone/>
            </a:pPr>
            <a:r>
              <a:rPr lang="en-US" dirty="0"/>
              <a:t>What environmental factor(s) are most associated with each soil classification?</a:t>
            </a:r>
          </a:p>
          <a:p>
            <a:pPr marL="0" indent="0">
              <a:buNone/>
            </a:pPr>
            <a:endParaRPr lang="en-US" dirty="0"/>
          </a:p>
          <a:p>
            <a:pPr marL="0" indent="0">
              <a:buNone/>
            </a:pPr>
            <a:endParaRPr lang="en-US" dirty="0"/>
          </a:p>
          <a:p>
            <a:pPr marL="0" indent="0">
              <a:buNone/>
            </a:pPr>
            <a:r>
              <a:rPr lang="en-US" b="1" dirty="0"/>
              <a:t>Method: </a:t>
            </a:r>
            <a:r>
              <a:rPr lang="en-US" dirty="0"/>
              <a:t>Contingency table (frequencies) is created and visualized as a heatmap</a:t>
            </a:r>
          </a:p>
        </p:txBody>
      </p:sp>
      <p:sp>
        <p:nvSpPr>
          <p:cNvPr id="5" name="Slide Number Placeholder 4">
            <a:extLst>
              <a:ext uri="{FF2B5EF4-FFF2-40B4-BE49-F238E27FC236}">
                <a16:creationId xmlns:a16="http://schemas.microsoft.com/office/drawing/2014/main" id="{C0A92FFC-468A-260D-AAEF-54751EE53BCE}"/>
              </a:ext>
            </a:extLst>
          </p:cNvPr>
          <p:cNvSpPr>
            <a:spLocks noGrp="1"/>
          </p:cNvSpPr>
          <p:nvPr>
            <p:ph type="sldNum" sz="quarter" idx="12"/>
          </p:nvPr>
        </p:nvSpPr>
        <p:spPr/>
        <p:txBody>
          <a:bodyPr/>
          <a:lstStyle/>
          <a:p>
            <a:fld id="{E609454A-AAA3-B043-B3EB-B4162F4DF123}" type="slidenum">
              <a:rPr lang="en-US" smtClean="0"/>
              <a:t>30</a:t>
            </a:fld>
            <a:endParaRPr lang="en-US"/>
          </a:p>
        </p:txBody>
      </p:sp>
    </p:spTree>
    <p:extLst>
      <p:ext uri="{BB962C8B-B14F-4D97-AF65-F5344CB8AC3E}">
        <p14:creationId xmlns:p14="http://schemas.microsoft.com/office/powerpoint/2010/main" val="793498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C111C7DD-3AD3-B2FD-2EBB-E97C6793632E}"/>
              </a:ext>
            </a:extLst>
          </p:cNvPr>
          <p:cNvPicPr>
            <a:picLocks noChangeAspect="1"/>
          </p:cNvPicPr>
          <p:nvPr/>
        </p:nvPicPr>
        <p:blipFill>
          <a:blip r:embed="rId3"/>
          <a:stretch>
            <a:fillRect/>
          </a:stretch>
        </p:blipFill>
        <p:spPr>
          <a:xfrm>
            <a:off x="1803788" y="-4689"/>
            <a:ext cx="8584424" cy="6862689"/>
          </a:xfrm>
          <a:prstGeom prst="rect">
            <a:avLst/>
          </a:prstGeom>
        </p:spPr>
      </p:pic>
      <p:sp>
        <p:nvSpPr>
          <p:cNvPr id="6" name="Oval 5">
            <a:extLst>
              <a:ext uri="{FF2B5EF4-FFF2-40B4-BE49-F238E27FC236}">
                <a16:creationId xmlns:a16="http://schemas.microsoft.com/office/drawing/2014/main" id="{0F550C17-EE25-AAE6-71BD-4497BDBFDBBC}"/>
              </a:ext>
            </a:extLst>
          </p:cNvPr>
          <p:cNvSpPr/>
          <p:nvPr/>
        </p:nvSpPr>
        <p:spPr>
          <a:xfrm>
            <a:off x="2222090" y="3429000"/>
            <a:ext cx="1179871" cy="117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3BAF5F61-AA9C-E4CB-8806-74B93E215408}"/>
              </a:ext>
            </a:extLst>
          </p:cNvPr>
          <p:cNvSpPr/>
          <p:nvPr/>
        </p:nvSpPr>
        <p:spPr>
          <a:xfrm>
            <a:off x="7870722" y="2008239"/>
            <a:ext cx="1179871" cy="117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61EA6A86-509C-0502-16DF-0A27E2BF1276}"/>
              </a:ext>
            </a:extLst>
          </p:cNvPr>
          <p:cNvSpPr/>
          <p:nvPr/>
        </p:nvSpPr>
        <p:spPr>
          <a:xfrm>
            <a:off x="2890899" y="2760407"/>
            <a:ext cx="5417359" cy="117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18A3898A-1A41-C77B-40FB-04901E9AE95E}"/>
              </a:ext>
            </a:extLst>
          </p:cNvPr>
          <p:cNvSpPr>
            <a:spLocks noGrp="1"/>
          </p:cNvSpPr>
          <p:nvPr>
            <p:ph type="sldNum" sz="quarter" idx="12"/>
          </p:nvPr>
        </p:nvSpPr>
        <p:spPr/>
        <p:txBody>
          <a:bodyPr/>
          <a:lstStyle/>
          <a:p>
            <a:fld id="{E609454A-AAA3-B043-B3EB-B4162F4DF123}" type="slidenum">
              <a:rPr lang="en-US" smtClean="0"/>
              <a:t>31</a:t>
            </a:fld>
            <a:endParaRPr lang="en-US"/>
          </a:p>
        </p:txBody>
      </p:sp>
    </p:spTree>
    <p:extLst>
      <p:ext uri="{BB962C8B-B14F-4D97-AF65-F5344CB8AC3E}">
        <p14:creationId xmlns:p14="http://schemas.microsoft.com/office/powerpoint/2010/main" val="3661161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917B944E-5DA8-F099-2100-780E581B3424}"/>
              </a:ext>
            </a:extLst>
          </p:cNvPr>
          <p:cNvPicPr>
            <a:picLocks noGrp="1" noChangeAspect="1"/>
          </p:cNvPicPr>
          <p:nvPr>
            <p:ph idx="1"/>
          </p:nvPr>
        </p:nvPicPr>
        <p:blipFill>
          <a:blip r:embed="rId3"/>
          <a:stretch>
            <a:fillRect/>
          </a:stretch>
        </p:blipFill>
        <p:spPr>
          <a:xfrm>
            <a:off x="1805233" y="-2380"/>
            <a:ext cx="8581534" cy="6860380"/>
          </a:xfrm>
        </p:spPr>
      </p:pic>
      <p:sp>
        <p:nvSpPr>
          <p:cNvPr id="6" name="Oval 5">
            <a:extLst>
              <a:ext uri="{FF2B5EF4-FFF2-40B4-BE49-F238E27FC236}">
                <a16:creationId xmlns:a16="http://schemas.microsoft.com/office/drawing/2014/main" id="{B4864236-306F-D96F-0C6C-ED5DC3445F55}"/>
              </a:ext>
            </a:extLst>
          </p:cNvPr>
          <p:cNvSpPr/>
          <p:nvPr/>
        </p:nvSpPr>
        <p:spPr>
          <a:xfrm>
            <a:off x="2133600" y="3753465"/>
            <a:ext cx="1179871" cy="117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AF45B74D-6C50-15A0-6EB7-82F498F6A58A}"/>
              </a:ext>
            </a:extLst>
          </p:cNvPr>
          <p:cNvSpPr/>
          <p:nvPr/>
        </p:nvSpPr>
        <p:spPr>
          <a:xfrm>
            <a:off x="5670247" y="3753465"/>
            <a:ext cx="1179871" cy="117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69A88590-A843-3F29-47EC-1B9A8091C2C7}"/>
              </a:ext>
            </a:extLst>
          </p:cNvPr>
          <p:cNvSpPr/>
          <p:nvPr/>
        </p:nvSpPr>
        <p:spPr>
          <a:xfrm>
            <a:off x="7828427" y="3753465"/>
            <a:ext cx="1179871" cy="11700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4693E62F-980E-A188-6C8E-B22DBB6FA1EC}"/>
              </a:ext>
            </a:extLst>
          </p:cNvPr>
          <p:cNvSpPr>
            <a:spLocks noGrp="1"/>
          </p:cNvSpPr>
          <p:nvPr>
            <p:ph type="sldNum" sz="quarter" idx="12"/>
          </p:nvPr>
        </p:nvSpPr>
        <p:spPr/>
        <p:txBody>
          <a:bodyPr/>
          <a:lstStyle/>
          <a:p>
            <a:fld id="{E609454A-AAA3-B043-B3EB-B4162F4DF123}" type="slidenum">
              <a:rPr lang="en-US" smtClean="0"/>
              <a:t>32</a:t>
            </a:fld>
            <a:endParaRPr lang="en-US"/>
          </a:p>
        </p:txBody>
      </p:sp>
    </p:spTree>
    <p:extLst>
      <p:ext uri="{BB962C8B-B14F-4D97-AF65-F5344CB8AC3E}">
        <p14:creationId xmlns:p14="http://schemas.microsoft.com/office/powerpoint/2010/main" val="2611486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creen&#10;&#10;Description automatically generated">
            <a:extLst>
              <a:ext uri="{FF2B5EF4-FFF2-40B4-BE49-F238E27FC236}">
                <a16:creationId xmlns:a16="http://schemas.microsoft.com/office/drawing/2014/main" id="{8FF0E361-639A-3693-19E8-3A95BC2C4745}"/>
              </a:ext>
            </a:extLst>
          </p:cNvPr>
          <p:cNvPicPr>
            <a:picLocks noGrp="1" noChangeAspect="1"/>
          </p:cNvPicPr>
          <p:nvPr>
            <p:ph idx="1"/>
          </p:nvPr>
        </p:nvPicPr>
        <p:blipFill>
          <a:blip r:embed="rId3"/>
          <a:stretch>
            <a:fillRect/>
          </a:stretch>
        </p:blipFill>
        <p:spPr>
          <a:xfrm>
            <a:off x="1806721" y="0"/>
            <a:ext cx="8578558" cy="6858000"/>
          </a:xfrm>
        </p:spPr>
      </p:pic>
      <p:sp>
        <p:nvSpPr>
          <p:cNvPr id="6" name="Oval 5">
            <a:extLst>
              <a:ext uri="{FF2B5EF4-FFF2-40B4-BE49-F238E27FC236}">
                <a16:creationId xmlns:a16="http://schemas.microsoft.com/office/drawing/2014/main" id="{FBE01F75-DDB7-C825-48DD-9A13B29A5C54}"/>
              </a:ext>
            </a:extLst>
          </p:cNvPr>
          <p:cNvSpPr/>
          <p:nvPr/>
        </p:nvSpPr>
        <p:spPr>
          <a:xfrm>
            <a:off x="2281084" y="2467896"/>
            <a:ext cx="884903" cy="25047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5AC04EDF-72EC-831C-CAF6-E3DFAA4632AA}"/>
              </a:ext>
            </a:extLst>
          </p:cNvPr>
          <p:cNvSpPr/>
          <p:nvPr/>
        </p:nvSpPr>
        <p:spPr>
          <a:xfrm>
            <a:off x="3013587" y="2467896"/>
            <a:ext cx="884903" cy="25047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8B8A8C7D-EE85-E96A-A79A-A5D5DE9F0C38}"/>
              </a:ext>
            </a:extLst>
          </p:cNvPr>
          <p:cNvSpPr/>
          <p:nvPr/>
        </p:nvSpPr>
        <p:spPr>
          <a:xfrm>
            <a:off x="4434348" y="2467896"/>
            <a:ext cx="884903" cy="25047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254E745E-A0DC-8945-B498-9A335DC0DF9F}"/>
              </a:ext>
            </a:extLst>
          </p:cNvPr>
          <p:cNvSpPr/>
          <p:nvPr/>
        </p:nvSpPr>
        <p:spPr>
          <a:xfrm>
            <a:off x="5211097" y="2467896"/>
            <a:ext cx="884903" cy="25047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11B01A78-7D25-A1AC-253B-3D6CA34B60C5}"/>
              </a:ext>
            </a:extLst>
          </p:cNvPr>
          <p:cNvSpPr/>
          <p:nvPr/>
        </p:nvSpPr>
        <p:spPr>
          <a:xfrm>
            <a:off x="7280787" y="2467896"/>
            <a:ext cx="884903" cy="25047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94336F79-55C6-A1E9-C883-ACDB7B569091}"/>
              </a:ext>
            </a:extLst>
          </p:cNvPr>
          <p:cNvSpPr/>
          <p:nvPr/>
        </p:nvSpPr>
        <p:spPr>
          <a:xfrm>
            <a:off x="8012039" y="2467896"/>
            <a:ext cx="884903" cy="250476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E052ED01-2EF3-E544-5710-92F096855097}"/>
              </a:ext>
            </a:extLst>
          </p:cNvPr>
          <p:cNvSpPr>
            <a:spLocks noGrp="1"/>
          </p:cNvSpPr>
          <p:nvPr>
            <p:ph type="sldNum" sz="quarter" idx="12"/>
          </p:nvPr>
        </p:nvSpPr>
        <p:spPr/>
        <p:txBody>
          <a:bodyPr/>
          <a:lstStyle/>
          <a:p>
            <a:fld id="{E609454A-AAA3-B043-B3EB-B4162F4DF123}" type="slidenum">
              <a:rPr lang="en-US" smtClean="0"/>
              <a:t>33</a:t>
            </a:fld>
            <a:endParaRPr lang="en-US"/>
          </a:p>
        </p:txBody>
      </p:sp>
    </p:spTree>
    <p:extLst>
      <p:ext uri="{BB962C8B-B14F-4D97-AF65-F5344CB8AC3E}">
        <p14:creationId xmlns:p14="http://schemas.microsoft.com/office/powerpoint/2010/main" val="4012644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0AF9C5E-DDDB-4657-46BF-D11FF092C466}"/>
              </a:ext>
            </a:extLst>
          </p:cNvPr>
          <p:cNvPicPr>
            <a:picLocks noGrp="1" noChangeAspect="1"/>
          </p:cNvPicPr>
          <p:nvPr>
            <p:ph idx="1"/>
          </p:nvPr>
        </p:nvPicPr>
        <p:blipFill>
          <a:blip r:embed="rId3"/>
          <a:stretch>
            <a:fillRect/>
          </a:stretch>
        </p:blipFill>
        <p:spPr>
          <a:xfrm>
            <a:off x="1807184" y="0"/>
            <a:ext cx="8577631" cy="6857259"/>
          </a:xfrm>
        </p:spPr>
      </p:pic>
      <p:sp>
        <p:nvSpPr>
          <p:cNvPr id="6" name="Oval 5">
            <a:extLst>
              <a:ext uri="{FF2B5EF4-FFF2-40B4-BE49-F238E27FC236}">
                <a16:creationId xmlns:a16="http://schemas.microsoft.com/office/drawing/2014/main" id="{ED0601AD-2F98-6864-109B-240FA550B59E}"/>
              </a:ext>
            </a:extLst>
          </p:cNvPr>
          <p:cNvSpPr/>
          <p:nvPr/>
        </p:nvSpPr>
        <p:spPr>
          <a:xfrm>
            <a:off x="2202427" y="2494935"/>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64036B7B-6E65-D20E-D1E7-D399ADDC1329}"/>
              </a:ext>
            </a:extLst>
          </p:cNvPr>
          <p:cNvSpPr/>
          <p:nvPr/>
        </p:nvSpPr>
        <p:spPr>
          <a:xfrm>
            <a:off x="4350775" y="2578510"/>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59DE8A1-CA3B-7661-8DA6-615D36339F2D}"/>
              </a:ext>
            </a:extLst>
          </p:cNvPr>
          <p:cNvSpPr/>
          <p:nvPr/>
        </p:nvSpPr>
        <p:spPr>
          <a:xfrm>
            <a:off x="7993626" y="2578510"/>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Oval 8">
            <a:extLst>
              <a:ext uri="{FF2B5EF4-FFF2-40B4-BE49-F238E27FC236}">
                <a16:creationId xmlns:a16="http://schemas.microsoft.com/office/drawing/2014/main" id="{FDAF893D-23B2-2A62-5682-3471968E4B99}"/>
              </a:ext>
            </a:extLst>
          </p:cNvPr>
          <p:cNvSpPr/>
          <p:nvPr/>
        </p:nvSpPr>
        <p:spPr>
          <a:xfrm>
            <a:off x="7261123" y="1796846"/>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Oval 9">
            <a:extLst>
              <a:ext uri="{FF2B5EF4-FFF2-40B4-BE49-F238E27FC236}">
                <a16:creationId xmlns:a16="http://schemas.microsoft.com/office/drawing/2014/main" id="{FBABE118-2758-7CA1-A8EB-A134113FC909}"/>
              </a:ext>
            </a:extLst>
          </p:cNvPr>
          <p:cNvSpPr/>
          <p:nvPr/>
        </p:nvSpPr>
        <p:spPr>
          <a:xfrm>
            <a:off x="6499123" y="1796846"/>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1" name="Oval 10">
            <a:extLst>
              <a:ext uri="{FF2B5EF4-FFF2-40B4-BE49-F238E27FC236}">
                <a16:creationId xmlns:a16="http://schemas.microsoft.com/office/drawing/2014/main" id="{218D158F-D566-1BF5-9C1C-EF05F71C3662}"/>
              </a:ext>
            </a:extLst>
          </p:cNvPr>
          <p:cNvSpPr/>
          <p:nvPr/>
        </p:nvSpPr>
        <p:spPr>
          <a:xfrm>
            <a:off x="5845278" y="1796846"/>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Oval 11">
            <a:extLst>
              <a:ext uri="{FF2B5EF4-FFF2-40B4-BE49-F238E27FC236}">
                <a16:creationId xmlns:a16="http://schemas.microsoft.com/office/drawing/2014/main" id="{1F115240-BF25-1825-C514-58C92F0E0255}"/>
              </a:ext>
            </a:extLst>
          </p:cNvPr>
          <p:cNvSpPr/>
          <p:nvPr/>
        </p:nvSpPr>
        <p:spPr>
          <a:xfrm>
            <a:off x="5102945" y="1796846"/>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3" name="Oval 12">
            <a:extLst>
              <a:ext uri="{FF2B5EF4-FFF2-40B4-BE49-F238E27FC236}">
                <a16:creationId xmlns:a16="http://schemas.microsoft.com/office/drawing/2014/main" id="{84EFFF2D-659F-7D1C-015F-6F9C82095BD9}"/>
              </a:ext>
            </a:extLst>
          </p:cNvPr>
          <p:cNvSpPr/>
          <p:nvPr/>
        </p:nvSpPr>
        <p:spPr>
          <a:xfrm>
            <a:off x="2949679" y="1796846"/>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4847F158-361F-2AE2-A790-3E64A882A280}"/>
              </a:ext>
            </a:extLst>
          </p:cNvPr>
          <p:cNvSpPr/>
          <p:nvPr/>
        </p:nvSpPr>
        <p:spPr>
          <a:xfrm>
            <a:off x="3647768" y="1796846"/>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Slide Number Placeholder 15">
            <a:extLst>
              <a:ext uri="{FF2B5EF4-FFF2-40B4-BE49-F238E27FC236}">
                <a16:creationId xmlns:a16="http://schemas.microsoft.com/office/drawing/2014/main" id="{CB0C9BC2-7E26-7FE5-0AAE-F9F8B06A8645}"/>
              </a:ext>
            </a:extLst>
          </p:cNvPr>
          <p:cNvSpPr>
            <a:spLocks noGrp="1"/>
          </p:cNvSpPr>
          <p:nvPr>
            <p:ph type="sldNum" sz="quarter" idx="12"/>
          </p:nvPr>
        </p:nvSpPr>
        <p:spPr/>
        <p:txBody>
          <a:bodyPr/>
          <a:lstStyle/>
          <a:p>
            <a:fld id="{E609454A-AAA3-B043-B3EB-B4162F4DF123}" type="slidenum">
              <a:rPr lang="en-US" smtClean="0"/>
              <a:t>34</a:t>
            </a:fld>
            <a:endParaRPr lang="en-US"/>
          </a:p>
        </p:txBody>
      </p:sp>
    </p:spTree>
    <p:extLst>
      <p:ext uri="{BB962C8B-B14F-4D97-AF65-F5344CB8AC3E}">
        <p14:creationId xmlns:p14="http://schemas.microsoft.com/office/powerpoint/2010/main" val="710542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84C236E-24AD-1EB4-39DE-2695555F1812}"/>
              </a:ext>
            </a:extLst>
          </p:cNvPr>
          <p:cNvPicPr>
            <a:picLocks noGrp="1" noChangeAspect="1"/>
          </p:cNvPicPr>
          <p:nvPr>
            <p:ph idx="1"/>
          </p:nvPr>
        </p:nvPicPr>
        <p:blipFill>
          <a:blip r:embed="rId3"/>
          <a:stretch>
            <a:fillRect/>
          </a:stretch>
        </p:blipFill>
        <p:spPr>
          <a:xfrm>
            <a:off x="1806721" y="0"/>
            <a:ext cx="8578557" cy="6858000"/>
          </a:xfrm>
        </p:spPr>
      </p:pic>
      <p:sp>
        <p:nvSpPr>
          <p:cNvPr id="6" name="Oval 5">
            <a:extLst>
              <a:ext uri="{FF2B5EF4-FFF2-40B4-BE49-F238E27FC236}">
                <a16:creationId xmlns:a16="http://schemas.microsoft.com/office/drawing/2014/main" id="{4862D402-2F9A-C45B-F85E-CD7BE145872F}"/>
              </a:ext>
            </a:extLst>
          </p:cNvPr>
          <p:cNvSpPr/>
          <p:nvPr/>
        </p:nvSpPr>
        <p:spPr>
          <a:xfrm>
            <a:off x="2777613" y="76201"/>
            <a:ext cx="929148" cy="498741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D32D2D3B-13BF-121E-5B45-BE1D0D3204BE}"/>
              </a:ext>
            </a:extLst>
          </p:cNvPr>
          <p:cNvSpPr/>
          <p:nvPr/>
        </p:nvSpPr>
        <p:spPr>
          <a:xfrm>
            <a:off x="3456039" y="3625646"/>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9484B791-1B6F-2375-481D-44C4AE33A0FD}"/>
              </a:ext>
            </a:extLst>
          </p:cNvPr>
          <p:cNvSpPr/>
          <p:nvPr/>
        </p:nvSpPr>
        <p:spPr>
          <a:xfrm>
            <a:off x="4134465" y="3940278"/>
            <a:ext cx="929148" cy="96110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 name="Slide Number Placeholder 9">
            <a:extLst>
              <a:ext uri="{FF2B5EF4-FFF2-40B4-BE49-F238E27FC236}">
                <a16:creationId xmlns:a16="http://schemas.microsoft.com/office/drawing/2014/main" id="{634653D1-ACB1-FBCA-0B38-F2184C3218D6}"/>
              </a:ext>
            </a:extLst>
          </p:cNvPr>
          <p:cNvSpPr>
            <a:spLocks noGrp="1"/>
          </p:cNvSpPr>
          <p:nvPr>
            <p:ph type="sldNum" sz="quarter" idx="12"/>
          </p:nvPr>
        </p:nvSpPr>
        <p:spPr/>
        <p:txBody>
          <a:bodyPr/>
          <a:lstStyle/>
          <a:p>
            <a:fld id="{E609454A-AAA3-B043-B3EB-B4162F4DF123}" type="slidenum">
              <a:rPr lang="en-US" smtClean="0"/>
              <a:t>35</a:t>
            </a:fld>
            <a:endParaRPr lang="en-US"/>
          </a:p>
        </p:txBody>
      </p:sp>
    </p:spTree>
    <p:extLst>
      <p:ext uri="{BB962C8B-B14F-4D97-AF65-F5344CB8AC3E}">
        <p14:creationId xmlns:p14="http://schemas.microsoft.com/office/powerpoint/2010/main" val="2748456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419703-568A-7D06-9A68-D4170356330A}"/>
              </a:ext>
            </a:extLst>
          </p:cNvPr>
          <p:cNvSpPr>
            <a:spLocks noGrp="1"/>
          </p:cNvSpPr>
          <p:nvPr>
            <p:ph type="sldNum" sz="quarter" idx="12"/>
          </p:nvPr>
        </p:nvSpPr>
        <p:spPr/>
        <p:txBody>
          <a:bodyPr/>
          <a:lstStyle/>
          <a:p>
            <a:fld id="{E609454A-AAA3-B043-B3EB-B4162F4DF123}" type="slidenum">
              <a:rPr lang="en-US" smtClean="0"/>
              <a:t>36</a:t>
            </a:fld>
            <a:endParaRPr lang="en-US"/>
          </a:p>
        </p:txBody>
      </p:sp>
      <p:pic>
        <p:nvPicPr>
          <p:cNvPr id="6146" name="Picture 2" descr="Types of tests for one independent &#10;and one dependent variable &#10;Continuous &#10;dependent variable &#10;(response) &#10;CATEGORICAL &#10;independent variable (predictor) &#10;T-test (parametric) &#10;ANOVA (parametric, 2+ groups) &#10;Wilcoxon/Mann-Whitney test &#10;(non-parametric) &#10;Kruskall-wallis test (non- &#10;parametric, 2+groups) &#10;CONTINUOUS independent &#10;variable (predictor) &#10;Pearson's product-moment &#10;correlation (parametric) &#10;Spearman's rank correlation &#10;(non-parametric) ">
            <a:extLst>
              <a:ext uri="{FF2B5EF4-FFF2-40B4-BE49-F238E27FC236}">
                <a16:creationId xmlns:a16="http://schemas.microsoft.com/office/drawing/2014/main" id="{3FAFCD9E-EE5F-93E8-F81A-B92AC6B36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0"/>
            <a:ext cx="121745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26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ED3848-E73E-70B7-6AC3-83778A866F2C}"/>
              </a:ext>
            </a:extLst>
          </p:cNvPr>
          <p:cNvSpPr>
            <a:spLocks noGrp="1"/>
          </p:cNvSpPr>
          <p:nvPr>
            <p:ph type="sldNum" sz="quarter" idx="12"/>
          </p:nvPr>
        </p:nvSpPr>
        <p:spPr/>
        <p:txBody>
          <a:bodyPr/>
          <a:lstStyle/>
          <a:p>
            <a:fld id="{E609454A-AAA3-B043-B3EB-B4162F4DF123}" type="slidenum">
              <a:rPr lang="en-US" smtClean="0"/>
              <a:t>37</a:t>
            </a:fld>
            <a:endParaRPr lang="en-US"/>
          </a:p>
        </p:txBody>
      </p:sp>
      <p:pic>
        <p:nvPicPr>
          <p:cNvPr id="5122" name="Picture 2" descr="Statistics with multiple variables &#10;ONE predictor variable &#10;24 &#10;ONE response &#10;variable &#10;MULTIPLE response &#10;variables &#10;MULTIPLE predictor variables &#10;2-way ANOVA (parametric) &#10;Linear models (parametric, but &#10;more flexible) &#10;MANOVA (parametric) &#10;PERMANOVA (non-parametric) ">
            <a:extLst>
              <a:ext uri="{FF2B5EF4-FFF2-40B4-BE49-F238E27FC236}">
                <a16:creationId xmlns:a16="http://schemas.microsoft.com/office/drawing/2014/main" id="{74EA6749-C37D-6F34-C94B-F946CFD62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 y="0"/>
            <a:ext cx="121745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449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49A-6579-A0E3-B134-0016AC04996E}"/>
              </a:ext>
            </a:extLst>
          </p:cNvPr>
          <p:cNvSpPr>
            <a:spLocks noGrp="1"/>
          </p:cNvSpPr>
          <p:nvPr>
            <p:ph type="title"/>
          </p:nvPr>
        </p:nvSpPr>
        <p:spPr>
          <a:xfrm>
            <a:off x="838200" y="1494375"/>
            <a:ext cx="10515600" cy="3869250"/>
          </a:xfrm>
        </p:spPr>
        <p:txBody>
          <a:bodyPr>
            <a:normAutofit/>
          </a:bodyPr>
          <a:lstStyle/>
          <a:p>
            <a:pPr algn="ctr"/>
            <a:r>
              <a:rPr lang="en-US" dirty="0"/>
              <a:t>Research Gap: </a:t>
            </a:r>
            <a:br>
              <a:rPr lang="en-US" dirty="0"/>
            </a:br>
            <a:br>
              <a:rPr lang="en-US" dirty="0"/>
            </a:br>
            <a:r>
              <a:rPr lang="en-US" dirty="0"/>
              <a:t>Determine the impact of soil compaction on microbial communities within different soil classifications</a:t>
            </a:r>
          </a:p>
        </p:txBody>
      </p:sp>
      <p:sp>
        <p:nvSpPr>
          <p:cNvPr id="5" name="Slide Number Placeholder 4">
            <a:extLst>
              <a:ext uri="{FF2B5EF4-FFF2-40B4-BE49-F238E27FC236}">
                <a16:creationId xmlns:a16="http://schemas.microsoft.com/office/drawing/2014/main" id="{81AFFAF6-3BBD-FC4A-EEB9-F45CF70F0BA2}"/>
              </a:ext>
            </a:extLst>
          </p:cNvPr>
          <p:cNvSpPr>
            <a:spLocks noGrp="1"/>
          </p:cNvSpPr>
          <p:nvPr>
            <p:ph type="sldNum" sz="quarter" idx="12"/>
          </p:nvPr>
        </p:nvSpPr>
        <p:spPr/>
        <p:txBody>
          <a:bodyPr/>
          <a:lstStyle/>
          <a:p>
            <a:fld id="{E609454A-AAA3-B043-B3EB-B4162F4DF123}" type="slidenum">
              <a:rPr lang="en-US" smtClean="0"/>
              <a:t>4</a:t>
            </a:fld>
            <a:endParaRPr lang="en-US"/>
          </a:p>
        </p:txBody>
      </p:sp>
    </p:spTree>
    <p:extLst>
      <p:ext uri="{BB962C8B-B14F-4D97-AF65-F5344CB8AC3E}">
        <p14:creationId xmlns:p14="http://schemas.microsoft.com/office/powerpoint/2010/main" val="2804175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F55A-FCEC-022D-1993-83B708D205B1}"/>
              </a:ext>
            </a:extLst>
          </p:cNvPr>
          <p:cNvSpPr>
            <a:spLocks noGrp="1"/>
          </p:cNvSpPr>
          <p:nvPr>
            <p:ph type="title"/>
          </p:nvPr>
        </p:nvSpPr>
        <p:spPr/>
        <p:txBody>
          <a:bodyPr>
            <a:normAutofit/>
          </a:bodyPr>
          <a:lstStyle/>
          <a:p>
            <a:r>
              <a:rPr lang="en-US" dirty="0"/>
              <a:t>Alpha Diversity:</a:t>
            </a:r>
          </a:p>
        </p:txBody>
      </p:sp>
      <p:sp>
        <p:nvSpPr>
          <p:cNvPr id="3" name="Content Placeholder 2">
            <a:extLst>
              <a:ext uri="{FF2B5EF4-FFF2-40B4-BE49-F238E27FC236}">
                <a16:creationId xmlns:a16="http://schemas.microsoft.com/office/drawing/2014/main" id="{7BB35925-3CB6-EFBD-1FDC-25204416CA5F}"/>
              </a:ext>
            </a:extLst>
          </p:cNvPr>
          <p:cNvSpPr>
            <a:spLocks noGrp="1"/>
          </p:cNvSpPr>
          <p:nvPr>
            <p:ph idx="1"/>
          </p:nvPr>
        </p:nvSpPr>
        <p:spPr/>
        <p:txBody>
          <a:bodyPr/>
          <a:lstStyle/>
          <a:p>
            <a:pPr marL="0" indent="0">
              <a:buNone/>
            </a:pPr>
            <a:r>
              <a:rPr lang="en-US" sz="2800" dirty="0"/>
              <a:t>What is the alpha diversity of the various soil classifications and compaction levels?</a:t>
            </a:r>
          </a:p>
          <a:p>
            <a:pPr marL="0" indent="0">
              <a:buNone/>
            </a:pPr>
            <a:endParaRPr lang="en-US" dirty="0"/>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FB80EA61-9A2F-110D-77E8-E35CF196ACCD}"/>
              </a:ext>
            </a:extLst>
          </p:cNvPr>
          <p:cNvSpPr>
            <a:spLocks noGrp="1"/>
          </p:cNvSpPr>
          <p:nvPr>
            <p:ph type="sldNum" sz="quarter" idx="12"/>
          </p:nvPr>
        </p:nvSpPr>
        <p:spPr/>
        <p:txBody>
          <a:bodyPr/>
          <a:lstStyle/>
          <a:p>
            <a:fld id="{E609454A-AAA3-B043-B3EB-B4162F4DF123}" type="slidenum">
              <a:rPr lang="en-US" smtClean="0"/>
              <a:t>5</a:t>
            </a:fld>
            <a:endParaRPr lang="en-US"/>
          </a:p>
        </p:txBody>
      </p:sp>
    </p:spTree>
    <p:extLst>
      <p:ext uri="{BB962C8B-B14F-4D97-AF65-F5344CB8AC3E}">
        <p14:creationId xmlns:p14="http://schemas.microsoft.com/office/powerpoint/2010/main" val="345304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26F6D-53EF-0E40-0D98-65783AD0EEAE}"/>
              </a:ext>
            </a:extLst>
          </p:cNvPr>
          <p:cNvSpPr>
            <a:spLocks noGrp="1"/>
          </p:cNvSpPr>
          <p:nvPr>
            <p:ph type="title"/>
          </p:nvPr>
        </p:nvSpPr>
        <p:spPr>
          <a:xfrm>
            <a:off x="559905" y="987632"/>
            <a:ext cx="2872409" cy="4882736"/>
          </a:xfrm>
        </p:spPr>
        <p:txBody>
          <a:bodyPr>
            <a:noAutofit/>
          </a:bodyPr>
          <a:lstStyle/>
          <a:p>
            <a:r>
              <a:rPr lang="en-US" sz="2800" dirty="0"/>
              <a:t>Alpha Diversity -</a:t>
            </a:r>
            <a:br>
              <a:rPr lang="en-US" sz="2800" dirty="0"/>
            </a:br>
            <a:r>
              <a:rPr lang="en-US" sz="2800" dirty="0"/>
              <a:t>Richness and Evenness</a:t>
            </a:r>
            <a:br>
              <a:rPr lang="en-US" sz="2800" dirty="0"/>
            </a:br>
            <a:br>
              <a:rPr lang="en-US" sz="2800" dirty="0"/>
            </a:br>
            <a:r>
              <a:rPr lang="en-US" sz="2800" dirty="0"/>
              <a:t>Soil Classification</a:t>
            </a:r>
            <a:br>
              <a:rPr lang="en-US" sz="2800" dirty="0"/>
            </a:br>
            <a:br>
              <a:rPr lang="en-US" sz="2800" dirty="0"/>
            </a:br>
            <a:r>
              <a:rPr lang="en-US" sz="2800" dirty="0"/>
              <a:t>Not controlled for other variables</a:t>
            </a:r>
          </a:p>
        </p:txBody>
      </p:sp>
      <p:sp>
        <p:nvSpPr>
          <p:cNvPr id="4" name="Slide Number Placeholder 3">
            <a:extLst>
              <a:ext uri="{FF2B5EF4-FFF2-40B4-BE49-F238E27FC236}">
                <a16:creationId xmlns:a16="http://schemas.microsoft.com/office/drawing/2014/main" id="{5243A7EB-620E-086F-EFE1-34DCE813D0CE}"/>
              </a:ext>
            </a:extLst>
          </p:cNvPr>
          <p:cNvSpPr>
            <a:spLocks noGrp="1"/>
          </p:cNvSpPr>
          <p:nvPr>
            <p:ph type="sldNum" sz="quarter" idx="12"/>
          </p:nvPr>
        </p:nvSpPr>
        <p:spPr/>
        <p:txBody>
          <a:bodyPr/>
          <a:lstStyle/>
          <a:p>
            <a:fld id="{E609454A-AAA3-B043-B3EB-B4162F4DF123}" type="slidenum">
              <a:rPr lang="en-US" smtClean="0"/>
              <a:t>6</a:t>
            </a:fld>
            <a:endParaRPr lang="en-US"/>
          </a:p>
        </p:txBody>
      </p:sp>
      <p:pic>
        <p:nvPicPr>
          <p:cNvPr id="6" name="Picture 5">
            <a:extLst>
              <a:ext uri="{FF2B5EF4-FFF2-40B4-BE49-F238E27FC236}">
                <a16:creationId xmlns:a16="http://schemas.microsoft.com/office/drawing/2014/main" id="{DB978B5A-A4DD-199C-F397-9B113FCFA742}"/>
              </a:ext>
            </a:extLst>
          </p:cNvPr>
          <p:cNvPicPr>
            <a:picLocks noChangeAspect="1"/>
          </p:cNvPicPr>
          <p:nvPr/>
        </p:nvPicPr>
        <p:blipFill>
          <a:blip r:embed="rId2"/>
          <a:stretch>
            <a:fillRect/>
          </a:stretch>
        </p:blipFill>
        <p:spPr>
          <a:xfrm>
            <a:off x="3750365" y="9580"/>
            <a:ext cx="7991889" cy="6393511"/>
          </a:xfrm>
          <a:prstGeom prst="rect">
            <a:avLst/>
          </a:prstGeom>
        </p:spPr>
      </p:pic>
      <p:sp>
        <p:nvSpPr>
          <p:cNvPr id="3" name="TextBox 2">
            <a:extLst>
              <a:ext uri="{FF2B5EF4-FFF2-40B4-BE49-F238E27FC236}">
                <a16:creationId xmlns:a16="http://schemas.microsoft.com/office/drawing/2014/main" id="{EF1BD8FB-D11F-F1EC-EACE-46BC50308CDC}"/>
              </a:ext>
            </a:extLst>
          </p:cNvPr>
          <p:cNvSpPr txBox="1"/>
          <p:nvPr/>
        </p:nvSpPr>
        <p:spPr>
          <a:xfrm>
            <a:off x="105189" y="110469"/>
            <a:ext cx="3781839" cy="1754326"/>
          </a:xfrm>
          <a:prstGeom prst="rect">
            <a:avLst/>
          </a:prstGeom>
          <a:solidFill>
            <a:schemeClr val="accent5">
              <a:lumMod val="75000"/>
            </a:schemeClr>
          </a:solidFill>
        </p:spPr>
        <p:txBody>
          <a:bodyPr wrap="square" rtlCol="0">
            <a:spAutoFit/>
          </a:bodyPr>
          <a:lstStyle/>
          <a:p>
            <a:r>
              <a:rPr lang="en-US" dirty="0">
                <a:solidFill>
                  <a:schemeClr val="bg1"/>
                </a:solidFill>
              </a:rPr>
              <a:t>Compare this with the phylogenetic distance and comment on why they trends are the same. Both richness/evenness and phylogenetic distances show alpha diversity in a similar way</a:t>
            </a:r>
          </a:p>
        </p:txBody>
      </p:sp>
    </p:spTree>
    <p:extLst>
      <p:ext uri="{BB962C8B-B14F-4D97-AF65-F5344CB8AC3E}">
        <p14:creationId xmlns:p14="http://schemas.microsoft.com/office/powerpoint/2010/main" val="957788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BB8FB3-7DED-86DA-AC2F-AED6CEBE8A3E}"/>
              </a:ext>
            </a:extLst>
          </p:cNvPr>
          <p:cNvSpPr>
            <a:spLocks noGrp="1"/>
          </p:cNvSpPr>
          <p:nvPr>
            <p:ph type="sldNum" sz="quarter" idx="12"/>
          </p:nvPr>
        </p:nvSpPr>
        <p:spPr/>
        <p:txBody>
          <a:bodyPr/>
          <a:lstStyle/>
          <a:p>
            <a:fld id="{E609454A-AAA3-B043-B3EB-B4162F4DF123}" type="slidenum">
              <a:rPr lang="en-US" smtClean="0"/>
              <a:t>7</a:t>
            </a:fld>
            <a:endParaRPr lang="en-US"/>
          </a:p>
        </p:txBody>
      </p:sp>
      <p:pic>
        <p:nvPicPr>
          <p:cNvPr id="6" name="Picture 5" descr="A graph of different colored squares&#10;&#10;Description automatically generated">
            <a:extLst>
              <a:ext uri="{FF2B5EF4-FFF2-40B4-BE49-F238E27FC236}">
                <a16:creationId xmlns:a16="http://schemas.microsoft.com/office/drawing/2014/main" id="{B08F1F1B-7BE2-FA54-F779-4C1768521291}"/>
              </a:ext>
            </a:extLst>
          </p:cNvPr>
          <p:cNvPicPr>
            <a:picLocks noChangeAspect="1"/>
          </p:cNvPicPr>
          <p:nvPr/>
        </p:nvPicPr>
        <p:blipFill>
          <a:blip r:embed="rId2"/>
          <a:stretch>
            <a:fillRect/>
          </a:stretch>
        </p:blipFill>
        <p:spPr>
          <a:xfrm>
            <a:off x="6055200" y="896111"/>
            <a:ext cx="6136800" cy="4909440"/>
          </a:xfrm>
          <a:prstGeom prst="rect">
            <a:avLst/>
          </a:prstGeom>
        </p:spPr>
      </p:pic>
      <p:pic>
        <p:nvPicPr>
          <p:cNvPr id="12" name="Picture 11" descr="A graph of different colored squares&#10;&#10;Description automatically generated">
            <a:extLst>
              <a:ext uri="{FF2B5EF4-FFF2-40B4-BE49-F238E27FC236}">
                <a16:creationId xmlns:a16="http://schemas.microsoft.com/office/drawing/2014/main" id="{9E8D7FA2-589B-2BC3-09D3-AC3D8496B94A}"/>
              </a:ext>
            </a:extLst>
          </p:cNvPr>
          <p:cNvPicPr>
            <a:picLocks noChangeAspect="1"/>
          </p:cNvPicPr>
          <p:nvPr/>
        </p:nvPicPr>
        <p:blipFill>
          <a:blip r:embed="rId3"/>
          <a:stretch>
            <a:fillRect/>
          </a:stretch>
        </p:blipFill>
        <p:spPr>
          <a:xfrm>
            <a:off x="0" y="918607"/>
            <a:ext cx="5407301" cy="4325840"/>
          </a:xfrm>
          <a:prstGeom prst="rect">
            <a:avLst/>
          </a:prstGeom>
        </p:spPr>
      </p:pic>
      <p:sp>
        <p:nvSpPr>
          <p:cNvPr id="13" name="Title 1">
            <a:extLst>
              <a:ext uri="{FF2B5EF4-FFF2-40B4-BE49-F238E27FC236}">
                <a16:creationId xmlns:a16="http://schemas.microsoft.com/office/drawing/2014/main" id="{49DA3046-276E-3472-2881-91C839F733F9}"/>
              </a:ext>
            </a:extLst>
          </p:cNvPr>
          <p:cNvSpPr>
            <a:spLocks noGrp="1"/>
          </p:cNvSpPr>
          <p:nvPr>
            <p:ph type="title"/>
          </p:nvPr>
        </p:nvSpPr>
        <p:spPr>
          <a:xfrm>
            <a:off x="62070" y="5939393"/>
            <a:ext cx="10690461" cy="889653"/>
          </a:xfrm>
        </p:spPr>
        <p:txBody>
          <a:bodyPr>
            <a:noAutofit/>
          </a:bodyPr>
          <a:lstStyle/>
          <a:p>
            <a:r>
              <a:rPr lang="en-US" sz="3200" dirty="0"/>
              <a:t>Alpha Diversity Richness – Controlled for LTSP Treatment </a:t>
            </a:r>
          </a:p>
        </p:txBody>
      </p:sp>
      <p:sp>
        <p:nvSpPr>
          <p:cNvPr id="14" name="Title 1">
            <a:extLst>
              <a:ext uri="{FF2B5EF4-FFF2-40B4-BE49-F238E27FC236}">
                <a16:creationId xmlns:a16="http://schemas.microsoft.com/office/drawing/2014/main" id="{2D81BCA2-E51E-A4CC-D169-D49483AF104D}"/>
              </a:ext>
            </a:extLst>
          </p:cNvPr>
          <p:cNvSpPr txBox="1">
            <a:spLocks/>
          </p:cNvSpPr>
          <p:nvPr/>
        </p:nvSpPr>
        <p:spPr>
          <a:xfrm>
            <a:off x="8038385" y="136525"/>
            <a:ext cx="1144430" cy="889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OM1</a:t>
            </a:r>
          </a:p>
        </p:txBody>
      </p:sp>
      <p:sp>
        <p:nvSpPr>
          <p:cNvPr id="15" name="Title 1">
            <a:extLst>
              <a:ext uri="{FF2B5EF4-FFF2-40B4-BE49-F238E27FC236}">
                <a16:creationId xmlns:a16="http://schemas.microsoft.com/office/drawing/2014/main" id="{8D052746-22EE-1923-4A58-C60CC9E497B6}"/>
              </a:ext>
            </a:extLst>
          </p:cNvPr>
          <p:cNvSpPr txBox="1">
            <a:spLocks/>
          </p:cNvSpPr>
          <p:nvPr/>
        </p:nvSpPr>
        <p:spPr>
          <a:xfrm>
            <a:off x="1864755" y="169228"/>
            <a:ext cx="1144430" cy="889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REF</a:t>
            </a:r>
          </a:p>
        </p:txBody>
      </p:sp>
      <p:sp>
        <p:nvSpPr>
          <p:cNvPr id="2" name="TextBox 1">
            <a:extLst>
              <a:ext uri="{FF2B5EF4-FFF2-40B4-BE49-F238E27FC236}">
                <a16:creationId xmlns:a16="http://schemas.microsoft.com/office/drawing/2014/main" id="{BD5E8476-47E4-8E44-B536-35873C20402C}"/>
              </a:ext>
            </a:extLst>
          </p:cNvPr>
          <p:cNvSpPr txBox="1"/>
          <p:nvPr/>
        </p:nvSpPr>
        <p:spPr>
          <a:xfrm>
            <a:off x="4169693" y="153780"/>
            <a:ext cx="2150994" cy="1754326"/>
          </a:xfrm>
          <a:prstGeom prst="rect">
            <a:avLst/>
          </a:prstGeom>
          <a:solidFill>
            <a:schemeClr val="accent5">
              <a:lumMod val="75000"/>
            </a:schemeClr>
          </a:solidFill>
        </p:spPr>
        <p:txBody>
          <a:bodyPr wrap="square" rtlCol="0">
            <a:spAutoFit/>
          </a:bodyPr>
          <a:lstStyle/>
          <a:p>
            <a:r>
              <a:rPr lang="en-US" dirty="0">
                <a:solidFill>
                  <a:schemeClr val="bg1"/>
                </a:solidFill>
              </a:rPr>
              <a:t>Make all the plot legends and axis larger and easier to read. Also make the color pallet color blind friendly</a:t>
            </a:r>
          </a:p>
        </p:txBody>
      </p:sp>
      <p:sp>
        <p:nvSpPr>
          <p:cNvPr id="3" name="TextBox 2">
            <a:extLst>
              <a:ext uri="{FF2B5EF4-FFF2-40B4-BE49-F238E27FC236}">
                <a16:creationId xmlns:a16="http://schemas.microsoft.com/office/drawing/2014/main" id="{0C639DCC-FCE7-841E-6545-229458D95DE2}"/>
              </a:ext>
            </a:extLst>
          </p:cNvPr>
          <p:cNvSpPr txBox="1"/>
          <p:nvPr/>
        </p:nvSpPr>
        <p:spPr>
          <a:xfrm>
            <a:off x="4169693" y="3993597"/>
            <a:ext cx="2150994" cy="369332"/>
          </a:xfrm>
          <a:prstGeom prst="rect">
            <a:avLst/>
          </a:prstGeom>
          <a:solidFill>
            <a:schemeClr val="accent5">
              <a:lumMod val="75000"/>
            </a:schemeClr>
          </a:solidFill>
        </p:spPr>
        <p:txBody>
          <a:bodyPr wrap="square" rtlCol="0">
            <a:spAutoFit/>
          </a:bodyPr>
          <a:lstStyle/>
          <a:p>
            <a:r>
              <a:rPr lang="en-US" dirty="0">
                <a:solidFill>
                  <a:schemeClr val="bg1"/>
                </a:solidFill>
              </a:rPr>
              <a:t>Do K-W analysis</a:t>
            </a:r>
          </a:p>
        </p:txBody>
      </p:sp>
      <p:sp>
        <p:nvSpPr>
          <p:cNvPr id="5" name="TextBox 4">
            <a:extLst>
              <a:ext uri="{FF2B5EF4-FFF2-40B4-BE49-F238E27FC236}">
                <a16:creationId xmlns:a16="http://schemas.microsoft.com/office/drawing/2014/main" id="{3243E700-719C-4509-8DB0-8078738B23E2}"/>
              </a:ext>
            </a:extLst>
          </p:cNvPr>
          <p:cNvSpPr txBox="1"/>
          <p:nvPr/>
        </p:nvSpPr>
        <p:spPr>
          <a:xfrm>
            <a:off x="9830714" y="181718"/>
            <a:ext cx="2150994" cy="646331"/>
          </a:xfrm>
          <a:prstGeom prst="rect">
            <a:avLst/>
          </a:prstGeom>
          <a:solidFill>
            <a:schemeClr val="accent4">
              <a:lumMod val="20000"/>
              <a:lumOff val="80000"/>
            </a:schemeClr>
          </a:solidFill>
        </p:spPr>
        <p:txBody>
          <a:bodyPr wrap="square" rtlCol="0">
            <a:spAutoFit/>
          </a:bodyPr>
          <a:lstStyle/>
          <a:p>
            <a:r>
              <a:rPr lang="en-US" dirty="0">
                <a:solidFill>
                  <a:sysClr val="windowText" lastClr="000000"/>
                </a:solidFill>
              </a:rPr>
              <a:t>Plot 1: 4 panels, </a:t>
            </a:r>
            <a:r>
              <a:rPr lang="en-US" dirty="0" err="1">
                <a:solidFill>
                  <a:sysClr val="windowText" lastClr="000000"/>
                </a:solidFill>
              </a:rPr>
              <a:t>shannons</a:t>
            </a:r>
            <a:r>
              <a:rPr lang="en-US" dirty="0">
                <a:solidFill>
                  <a:sysClr val="windowText" lastClr="000000"/>
                </a:solidFill>
              </a:rPr>
              <a:t> only </a:t>
            </a:r>
          </a:p>
        </p:txBody>
      </p:sp>
    </p:spTree>
    <p:extLst>
      <p:ext uri="{BB962C8B-B14F-4D97-AF65-F5344CB8AC3E}">
        <p14:creationId xmlns:p14="http://schemas.microsoft.com/office/powerpoint/2010/main" val="211866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BB8FB3-7DED-86DA-AC2F-AED6CEBE8A3E}"/>
              </a:ext>
            </a:extLst>
          </p:cNvPr>
          <p:cNvSpPr>
            <a:spLocks noGrp="1"/>
          </p:cNvSpPr>
          <p:nvPr>
            <p:ph type="sldNum" sz="quarter" idx="12"/>
          </p:nvPr>
        </p:nvSpPr>
        <p:spPr/>
        <p:txBody>
          <a:bodyPr/>
          <a:lstStyle/>
          <a:p>
            <a:fld id="{E609454A-AAA3-B043-B3EB-B4162F4DF123}" type="slidenum">
              <a:rPr lang="en-US" smtClean="0"/>
              <a:t>8</a:t>
            </a:fld>
            <a:endParaRPr lang="en-US"/>
          </a:p>
        </p:txBody>
      </p:sp>
      <p:pic>
        <p:nvPicPr>
          <p:cNvPr id="8" name="Picture 7" descr="A graph showing different colored squares&#10;&#10;Description automatically generated">
            <a:extLst>
              <a:ext uri="{FF2B5EF4-FFF2-40B4-BE49-F238E27FC236}">
                <a16:creationId xmlns:a16="http://schemas.microsoft.com/office/drawing/2014/main" id="{9CB1542B-712C-68E3-9922-8049CCD0AE4E}"/>
              </a:ext>
            </a:extLst>
          </p:cNvPr>
          <p:cNvPicPr>
            <a:picLocks noChangeAspect="1"/>
          </p:cNvPicPr>
          <p:nvPr/>
        </p:nvPicPr>
        <p:blipFill>
          <a:blip r:embed="rId2"/>
          <a:stretch>
            <a:fillRect/>
          </a:stretch>
        </p:blipFill>
        <p:spPr>
          <a:xfrm>
            <a:off x="-1" y="989854"/>
            <a:ext cx="6382681" cy="5106145"/>
          </a:xfrm>
          <a:prstGeom prst="rect">
            <a:avLst/>
          </a:prstGeom>
        </p:spPr>
      </p:pic>
      <p:pic>
        <p:nvPicPr>
          <p:cNvPr id="10" name="Picture 9" descr="A graph with colored squares and lines&#10;&#10;Description automatically generated">
            <a:extLst>
              <a:ext uri="{FF2B5EF4-FFF2-40B4-BE49-F238E27FC236}">
                <a16:creationId xmlns:a16="http://schemas.microsoft.com/office/drawing/2014/main" id="{3AD8F076-D5A2-E126-4784-48E8BBD56A11}"/>
              </a:ext>
            </a:extLst>
          </p:cNvPr>
          <p:cNvPicPr>
            <a:picLocks noChangeAspect="1"/>
          </p:cNvPicPr>
          <p:nvPr/>
        </p:nvPicPr>
        <p:blipFill>
          <a:blip r:embed="rId3"/>
          <a:stretch>
            <a:fillRect/>
          </a:stretch>
        </p:blipFill>
        <p:spPr>
          <a:xfrm>
            <a:off x="6326593" y="1002133"/>
            <a:ext cx="5811709" cy="4649367"/>
          </a:xfrm>
          <a:prstGeom prst="rect">
            <a:avLst/>
          </a:prstGeom>
        </p:spPr>
      </p:pic>
      <p:sp>
        <p:nvSpPr>
          <p:cNvPr id="2" name="Title 1">
            <a:extLst>
              <a:ext uri="{FF2B5EF4-FFF2-40B4-BE49-F238E27FC236}">
                <a16:creationId xmlns:a16="http://schemas.microsoft.com/office/drawing/2014/main" id="{29F4AC8C-7BA6-5C9F-530B-F101A5EEC888}"/>
              </a:ext>
            </a:extLst>
          </p:cNvPr>
          <p:cNvSpPr>
            <a:spLocks noGrp="1"/>
          </p:cNvSpPr>
          <p:nvPr>
            <p:ph type="title"/>
          </p:nvPr>
        </p:nvSpPr>
        <p:spPr>
          <a:xfrm>
            <a:off x="62070" y="5939393"/>
            <a:ext cx="10690461" cy="889653"/>
          </a:xfrm>
        </p:spPr>
        <p:txBody>
          <a:bodyPr>
            <a:noAutofit/>
          </a:bodyPr>
          <a:lstStyle/>
          <a:p>
            <a:r>
              <a:rPr lang="en-US" sz="3200" dirty="0"/>
              <a:t>Alpha Diversity Richness – Controlled for LTSP Treatment </a:t>
            </a:r>
          </a:p>
        </p:txBody>
      </p:sp>
      <p:sp>
        <p:nvSpPr>
          <p:cNvPr id="5" name="Title 1">
            <a:extLst>
              <a:ext uri="{FF2B5EF4-FFF2-40B4-BE49-F238E27FC236}">
                <a16:creationId xmlns:a16="http://schemas.microsoft.com/office/drawing/2014/main" id="{31081196-3B8B-6F58-87D6-A661CBF7D054}"/>
              </a:ext>
            </a:extLst>
          </p:cNvPr>
          <p:cNvSpPr txBox="1">
            <a:spLocks/>
          </p:cNvSpPr>
          <p:nvPr/>
        </p:nvSpPr>
        <p:spPr>
          <a:xfrm>
            <a:off x="1713071" y="400104"/>
            <a:ext cx="1144430" cy="889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OM2</a:t>
            </a:r>
          </a:p>
        </p:txBody>
      </p:sp>
      <p:sp>
        <p:nvSpPr>
          <p:cNvPr id="7" name="Title 1">
            <a:extLst>
              <a:ext uri="{FF2B5EF4-FFF2-40B4-BE49-F238E27FC236}">
                <a16:creationId xmlns:a16="http://schemas.microsoft.com/office/drawing/2014/main" id="{C87BE7D8-5CF2-1E7D-1264-08224EA86E47}"/>
              </a:ext>
            </a:extLst>
          </p:cNvPr>
          <p:cNvSpPr txBox="1">
            <a:spLocks/>
          </p:cNvSpPr>
          <p:nvPr/>
        </p:nvSpPr>
        <p:spPr>
          <a:xfrm>
            <a:off x="8038385" y="352141"/>
            <a:ext cx="1144430" cy="8896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OM3</a:t>
            </a:r>
          </a:p>
        </p:txBody>
      </p:sp>
    </p:spTree>
    <p:extLst>
      <p:ext uri="{BB962C8B-B14F-4D97-AF65-F5344CB8AC3E}">
        <p14:creationId xmlns:p14="http://schemas.microsoft.com/office/powerpoint/2010/main" val="313104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B699CE-23DE-3311-C1D9-0BC60DE089C5}"/>
              </a:ext>
            </a:extLst>
          </p:cNvPr>
          <p:cNvSpPr>
            <a:spLocks noGrp="1"/>
          </p:cNvSpPr>
          <p:nvPr>
            <p:ph type="sldNum" sz="quarter" idx="12"/>
          </p:nvPr>
        </p:nvSpPr>
        <p:spPr/>
        <p:txBody>
          <a:bodyPr/>
          <a:lstStyle/>
          <a:p>
            <a:fld id="{E609454A-AAA3-B043-B3EB-B4162F4DF123}" type="slidenum">
              <a:rPr lang="en-US" smtClean="0"/>
              <a:t>9</a:t>
            </a:fld>
            <a:endParaRPr lang="en-US"/>
          </a:p>
        </p:txBody>
      </p:sp>
      <p:pic>
        <p:nvPicPr>
          <p:cNvPr id="8" name="Picture 7" descr="A graph of a graph with different colored squares&#10;&#10;Description automatically generated with medium confidence">
            <a:extLst>
              <a:ext uri="{FF2B5EF4-FFF2-40B4-BE49-F238E27FC236}">
                <a16:creationId xmlns:a16="http://schemas.microsoft.com/office/drawing/2014/main" id="{34E454EE-6D1A-1AA3-EC91-26166C2C2CD8}"/>
              </a:ext>
            </a:extLst>
          </p:cNvPr>
          <p:cNvPicPr>
            <a:picLocks noChangeAspect="1"/>
          </p:cNvPicPr>
          <p:nvPr/>
        </p:nvPicPr>
        <p:blipFill>
          <a:blip r:embed="rId2"/>
          <a:stretch>
            <a:fillRect/>
          </a:stretch>
        </p:blipFill>
        <p:spPr>
          <a:xfrm>
            <a:off x="3765550" y="0"/>
            <a:ext cx="7772400" cy="6217920"/>
          </a:xfrm>
          <a:prstGeom prst="rect">
            <a:avLst/>
          </a:prstGeom>
        </p:spPr>
      </p:pic>
      <p:sp>
        <p:nvSpPr>
          <p:cNvPr id="12" name="Title 1">
            <a:extLst>
              <a:ext uri="{FF2B5EF4-FFF2-40B4-BE49-F238E27FC236}">
                <a16:creationId xmlns:a16="http://schemas.microsoft.com/office/drawing/2014/main" id="{8D6FB203-6853-FE0A-202E-AE6D95AE554D}"/>
              </a:ext>
            </a:extLst>
          </p:cNvPr>
          <p:cNvSpPr txBox="1">
            <a:spLocks/>
          </p:cNvSpPr>
          <p:nvPr/>
        </p:nvSpPr>
        <p:spPr>
          <a:xfrm>
            <a:off x="559905" y="987632"/>
            <a:ext cx="2872409" cy="48827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Alpha Diversity -</a:t>
            </a:r>
            <a:br>
              <a:rPr lang="en-US" sz="2800" dirty="0"/>
            </a:br>
            <a:r>
              <a:rPr lang="en-US" sz="2800" dirty="0"/>
              <a:t>Richness</a:t>
            </a:r>
            <a:br>
              <a:rPr lang="en-US" sz="2800" dirty="0"/>
            </a:br>
            <a:br>
              <a:rPr lang="en-US" sz="2800" dirty="0"/>
            </a:br>
            <a:r>
              <a:rPr lang="en-US" sz="2800" dirty="0"/>
              <a:t>Compaction Treatment</a:t>
            </a:r>
            <a:br>
              <a:rPr lang="en-US" sz="2800" dirty="0"/>
            </a:br>
            <a:br>
              <a:rPr lang="en-US" sz="2800" dirty="0"/>
            </a:br>
            <a:r>
              <a:rPr lang="en-US" sz="2800" dirty="0"/>
              <a:t>Not controlled for other variables</a:t>
            </a:r>
          </a:p>
        </p:txBody>
      </p:sp>
      <p:sp>
        <p:nvSpPr>
          <p:cNvPr id="2" name="TextBox 1">
            <a:extLst>
              <a:ext uri="{FF2B5EF4-FFF2-40B4-BE49-F238E27FC236}">
                <a16:creationId xmlns:a16="http://schemas.microsoft.com/office/drawing/2014/main" id="{8C940643-AAE0-84D9-F47A-73E0EE19CF7C}"/>
              </a:ext>
            </a:extLst>
          </p:cNvPr>
          <p:cNvSpPr txBox="1"/>
          <p:nvPr/>
        </p:nvSpPr>
        <p:spPr>
          <a:xfrm>
            <a:off x="559905" y="281001"/>
            <a:ext cx="2150994" cy="1477328"/>
          </a:xfrm>
          <a:prstGeom prst="rect">
            <a:avLst/>
          </a:prstGeom>
          <a:solidFill>
            <a:schemeClr val="accent4">
              <a:lumMod val="20000"/>
              <a:lumOff val="80000"/>
            </a:schemeClr>
          </a:solidFill>
          <a:ln>
            <a:solidFill>
              <a:schemeClr val="tx1"/>
            </a:solidFill>
          </a:ln>
        </p:spPr>
        <p:txBody>
          <a:bodyPr wrap="square" rtlCol="0">
            <a:spAutoFit/>
          </a:bodyPr>
          <a:lstStyle/>
          <a:p>
            <a:r>
              <a:rPr lang="en-US" dirty="0">
                <a:solidFill>
                  <a:sysClr val="windowText" lastClr="000000"/>
                </a:solidFill>
              </a:rPr>
              <a:t>Figure 3: THIS BUT….. Separate by soil group and then put in 3 panels beside </a:t>
            </a:r>
            <a:r>
              <a:rPr lang="en-US" dirty="0" err="1">
                <a:solidFill>
                  <a:sysClr val="windowText" lastClr="000000"/>
                </a:solidFill>
              </a:rPr>
              <a:t>eachother</a:t>
            </a:r>
            <a:endParaRPr lang="en-US" dirty="0">
              <a:solidFill>
                <a:sysClr val="windowText" lastClr="000000"/>
              </a:solidFill>
            </a:endParaRPr>
          </a:p>
        </p:txBody>
      </p:sp>
    </p:spTree>
    <p:extLst>
      <p:ext uri="{BB962C8B-B14F-4D97-AF65-F5344CB8AC3E}">
        <p14:creationId xmlns:p14="http://schemas.microsoft.com/office/powerpoint/2010/main" val="2683345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1666</TotalTime>
  <Words>2294</Words>
  <Application>Microsoft Macintosh PowerPoint</Application>
  <PresentationFormat>Widescreen</PresentationFormat>
  <Paragraphs>441</Paragraphs>
  <Slides>37</Slides>
  <Notes>13</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-apple-system</vt:lpstr>
      <vt:lpstr>AdvOTa40bbbbf</vt:lpstr>
      <vt:lpstr>Aptos</vt:lpstr>
      <vt:lpstr>Aptos Display</vt:lpstr>
      <vt:lpstr>Aptos Narrow</vt:lpstr>
      <vt:lpstr>Arial</vt:lpstr>
      <vt:lpstr>Calibri</vt:lpstr>
      <vt:lpstr>Times New Roman</vt:lpstr>
      <vt:lpstr>Office Theme</vt:lpstr>
      <vt:lpstr>Characterizing and Determining the Influence of Soil Compactness on Microbial Communities and Soil Classifications</vt:lpstr>
      <vt:lpstr>Content</vt:lpstr>
      <vt:lpstr>PowerPoint Presentation</vt:lpstr>
      <vt:lpstr>Research Gap:   Determine the impact of soil compaction on microbial communities within different soil classifications</vt:lpstr>
      <vt:lpstr>Alpha Diversity:</vt:lpstr>
      <vt:lpstr>Alpha Diversity - Richness and Evenness  Soil Classification  Not controlled for other variables</vt:lpstr>
      <vt:lpstr>Alpha Diversity Richness – Controlled for LTSP Treatment </vt:lpstr>
      <vt:lpstr>Alpha Diversity Richness – Controlled for LTSP Treatment </vt:lpstr>
      <vt:lpstr>PowerPoint Presentation</vt:lpstr>
      <vt:lpstr>Alpha Diversity Richness – Controlled for LTSP Treatment </vt:lpstr>
      <vt:lpstr>Alpha Diversity Richness – Controlled for LTSP Treatment </vt:lpstr>
      <vt:lpstr>Phylogenetic Diversity –  Soil  Classification</vt:lpstr>
      <vt:lpstr>Phylogenetic Diversity – Compaction Level</vt:lpstr>
      <vt:lpstr>Beta Diversity  Bray-Curtis PCOA Plot  Soil Classification  </vt:lpstr>
      <vt:lpstr>Beta Diversity  Bray-Curtis PCOA Plot  Compaction Level   Next step: do a plot combining similar soil classifications  </vt:lpstr>
      <vt:lpstr>PowerPoint Presentation</vt:lpstr>
      <vt:lpstr>Taxa Bar Plot - Phylum    Soil Classification </vt:lpstr>
      <vt:lpstr>Taxa Bar Plot - Class    Soil Classification </vt:lpstr>
      <vt:lpstr>Taxa Bar Plot - Genus    Soil Classification </vt:lpstr>
      <vt:lpstr>Taxa Bar Plot - Phylum    Compaction Treatment</vt:lpstr>
      <vt:lpstr>Taxa Bar Plot - Class    Compaction Treatment</vt:lpstr>
      <vt:lpstr>Taxa Bar Plot - Genus   Compaction Treatment</vt:lpstr>
      <vt:lpstr>Core Microbiome Analysis</vt:lpstr>
      <vt:lpstr>Indicator Taxa/Species Analysis</vt:lpstr>
      <vt:lpstr>Indicator Species – Soil Classification</vt:lpstr>
      <vt:lpstr>Indicator Species – Compaction Level</vt:lpstr>
      <vt:lpstr>PowerPoint Presentation</vt:lpstr>
      <vt:lpstr>Differential Abundance</vt:lpstr>
      <vt:lpstr>C0</vt:lpstr>
      <vt:lpstr>Correlation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and Determining the Influence of Soil Compactness on Microbial Communities and Soil Classifications</dc:title>
  <dc:creator>jknegarz@student.ubc.ca</dc:creator>
  <cp:lastModifiedBy>jknegarz@student.ubc.ca</cp:lastModifiedBy>
  <cp:revision>40</cp:revision>
  <dcterms:created xsi:type="dcterms:W3CDTF">2024-03-27T02:23:19Z</dcterms:created>
  <dcterms:modified xsi:type="dcterms:W3CDTF">2024-03-28T17:35:00Z</dcterms:modified>
</cp:coreProperties>
</file>